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01" r:id="rId2"/>
    <p:sldId id="295" r:id="rId3"/>
    <p:sldId id="1121" r:id="rId4"/>
    <p:sldId id="1105" r:id="rId5"/>
    <p:sldId id="1113" r:id="rId6"/>
    <p:sldId id="1114" r:id="rId7"/>
    <p:sldId id="1116" r:id="rId8"/>
    <p:sldId id="1117" r:id="rId9"/>
    <p:sldId id="1119" r:id="rId10"/>
    <p:sldId id="1182" r:id="rId11"/>
    <p:sldId id="1183" r:id="rId12"/>
    <p:sldId id="314" r:id="rId13"/>
    <p:sldId id="327" r:id="rId14"/>
    <p:sldId id="328" r:id="rId15"/>
    <p:sldId id="1186" r:id="rId16"/>
    <p:sldId id="1187" r:id="rId17"/>
    <p:sldId id="1202" r:id="rId18"/>
    <p:sldId id="1203" r:id="rId19"/>
    <p:sldId id="1204" r:id="rId20"/>
    <p:sldId id="1188" r:id="rId21"/>
    <p:sldId id="313" r:id="rId22"/>
    <p:sldId id="1189" r:id="rId23"/>
    <p:sldId id="1190" r:id="rId24"/>
    <p:sldId id="1191" r:id="rId25"/>
    <p:sldId id="1192" r:id="rId26"/>
    <p:sldId id="1193" r:id="rId27"/>
    <p:sldId id="1194" r:id="rId28"/>
    <p:sldId id="1195" r:id="rId29"/>
    <p:sldId id="1196" r:id="rId30"/>
    <p:sldId id="1197" r:id="rId31"/>
    <p:sldId id="1205" r:id="rId32"/>
    <p:sldId id="1207" r:id="rId33"/>
    <p:sldId id="1208" r:id="rId34"/>
    <p:sldId id="1206" r:id="rId35"/>
    <p:sldId id="1225" r:id="rId36"/>
    <p:sldId id="1209" r:id="rId37"/>
    <p:sldId id="1212" r:id="rId38"/>
    <p:sldId id="1211" r:id="rId39"/>
    <p:sldId id="1213" r:id="rId40"/>
    <p:sldId id="1223" r:id="rId41"/>
    <p:sldId id="1224" r:id="rId42"/>
    <p:sldId id="1214" r:id="rId43"/>
    <p:sldId id="1215" r:id="rId44"/>
    <p:sldId id="1216" r:id="rId45"/>
    <p:sldId id="1217" r:id="rId46"/>
    <p:sldId id="1218" r:id="rId47"/>
    <p:sldId id="1219" r:id="rId48"/>
    <p:sldId id="1220" r:id="rId49"/>
    <p:sldId id="1221" r:id="rId50"/>
    <p:sldId id="1222" r:id="rId51"/>
    <p:sldId id="1198" r:id="rId52"/>
    <p:sldId id="1200" r:id="rId53"/>
    <p:sldId id="1199" r:id="rId54"/>
  </p:sldIdLst>
  <p:sldSz cx="9144000" cy="5143500" type="screen16x9"/>
  <p:notesSz cx="6858000" cy="9144000"/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62" autoAdjust="0"/>
    <p:restoredTop sz="94734" autoAdjust="0"/>
  </p:normalViewPr>
  <p:slideViewPr>
    <p:cSldViewPr snapToGrid="0">
      <p:cViewPr varScale="1">
        <p:scale>
          <a:sx n="244" d="100"/>
          <a:sy n="244" d="100"/>
        </p:scale>
        <p:origin x="192" y="11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 Jun" userId="4e59505f269fc598" providerId="Windows Live" clId="Web-{173FD241-FFAB-4708-8AC6-16C680AEDF7C}"/>
    <pc:docChg chg="modSld">
      <pc:chgData name="Xu Jun" userId="4e59505f269fc598" providerId="Windows Live" clId="Web-{173FD241-FFAB-4708-8AC6-16C680AEDF7C}" dt="2020-12-14T01:48:24.784" v="9" actId="20577"/>
      <pc:docMkLst>
        <pc:docMk/>
      </pc:docMkLst>
      <pc:sldChg chg="modSp">
        <pc:chgData name="Xu Jun" userId="4e59505f269fc598" providerId="Windows Live" clId="Web-{173FD241-FFAB-4708-8AC6-16C680AEDF7C}" dt="2020-12-14T01:48:24.784" v="8" actId="20577"/>
        <pc:sldMkLst>
          <pc:docMk/>
          <pc:sldMk cId="67734484" sldId="301"/>
        </pc:sldMkLst>
        <pc:spChg chg="mod">
          <ac:chgData name="Xu Jun" userId="4e59505f269fc598" providerId="Windows Live" clId="Web-{173FD241-FFAB-4708-8AC6-16C680AEDF7C}" dt="2020-12-14T01:48:24.784" v="8" actId="20577"/>
          <ac:spMkLst>
            <pc:docMk/>
            <pc:sldMk cId="67734484" sldId="301"/>
            <ac:spMk id="2" creationId="{00000000-0000-0000-0000-000000000000}"/>
          </ac:spMkLst>
        </pc:spChg>
      </pc:sldChg>
    </pc:docChg>
  </pc:docChgLst>
  <pc:docChgLst>
    <pc:chgData name="Xu Jun" userId="4e59505f269fc598" providerId="Windows Live" clId="Web-{73F6C161-A4F7-4329-9C9F-FC4B8110842A}"/>
    <pc:docChg chg="modSld">
      <pc:chgData name="Xu Jun" userId="4e59505f269fc598" providerId="Windows Live" clId="Web-{73F6C161-A4F7-4329-9C9F-FC4B8110842A}" dt="2020-12-14T01:45:27.961" v="31"/>
      <pc:docMkLst>
        <pc:docMk/>
      </pc:docMkLst>
      <pc:sldChg chg="modSp">
        <pc:chgData name="Xu Jun" userId="4e59505f269fc598" providerId="Windows Live" clId="Web-{73F6C161-A4F7-4329-9C9F-FC4B8110842A}" dt="2020-12-14T01:45:27.961" v="31"/>
        <pc:sldMkLst>
          <pc:docMk/>
          <pc:sldMk cId="67734484" sldId="301"/>
        </pc:sldMkLst>
        <pc:spChg chg="mod">
          <ac:chgData name="Xu Jun" userId="4e59505f269fc598" providerId="Windows Live" clId="Web-{73F6C161-A4F7-4329-9C9F-FC4B8110842A}" dt="2020-12-14T01:45:27.961" v="31"/>
          <ac:spMkLst>
            <pc:docMk/>
            <pc:sldMk cId="67734484" sldId="301"/>
            <ac:spMk id="2" creationId="{00000000-0000-0000-0000-000000000000}"/>
          </ac:spMkLst>
        </pc:spChg>
      </pc:sldChg>
    </pc:docChg>
  </pc:docChgLst>
  <pc:docChgLst>
    <pc:chgData userId="4e59505f269fc598" providerId="LiveId" clId="{B6B6D199-F62C-4BB4-B1F6-8239D15EDDFC}"/>
    <pc:docChg chg="modSld modMainMaster">
      <pc:chgData name="" userId="4e59505f269fc598" providerId="LiveId" clId="{B6B6D199-F62C-4BB4-B1F6-8239D15EDDFC}" dt="2021-02-23T10:48:55.347" v="13"/>
      <pc:docMkLst>
        <pc:docMk/>
      </pc:docMkLst>
      <pc:sldChg chg="modSp">
        <pc:chgData name="" userId="4e59505f269fc598" providerId="LiveId" clId="{B6B6D199-F62C-4BB4-B1F6-8239D15EDDFC}" dt="2021-02-23T10:48:55.347" v="13"/>
        <pc:sldMkLst>
          <pc:docMk/>
          <pc:sldMk cId="67734484" sldId="301"/>
        </pc:sldMkLst>
        <pc:spChg chg="mod">
          <ac:chgData name="" userId="4e59505f269fc598" providerId="LiveId" clId="{B6B6D199-F62C-4BB4-B1F6-8239D15EDDFC}" dt="2021-02-23T10:48:55.347" v="13"/>
          <ac:spMkLst>
            <pc:docMk/>
            <pc:sldMk cId="67734484" sldId="301"/>
            <ac:spMk id="23" creationId="{00000000-0000-0000-0000-000000000000}"/>
          </ac:spMkLst>
        </pc:spChg>
      </pc:sldChg>
      <pc:sldChg chg="modSp">
        <pc:chgData name="" userId="4e59505f269fc598" providerId="LiveId" clId="{B6B6D199-F62C-4BB4-B1F6-8239D15EDDFC}" dt="2020-12-27T14:30:30.165" v="9" actId="1076"/>
        <pc:sldMkLst>
          <pc:docMk/>
          <pc:sldMk cId="50626316" sldId="313"/>
        </pc:sldMkLst>
        <pc:picChg chg="mod">
          <ac:chgData name="" userId="4e59505f269fc598" providerId="LiveId" clId="{B6B6D199-F62C-4BB4-B1F6-8239D15EDDFC}" dt="2020-12-27T14:30:24.370" v="7" actId="1076"/>
          <ac:picMkLst>
            <pc:docMk/>
            <pc:sldMk cId="50626316" sldId="313"/>
            <ac:picMk id="5" creationId="{E62B7A90-3BA2-45B2-94D1-207C3B079129}"/>
          </ac:picMkLst>
        </pc:picChg>
        <pc:picChg chg="mod">
          <ac:chgData name="" userId="4e59505f269fc598" providerId="LiveId" clId="{B6B6D199-F62C-4BB4-B1F6-8239D15EDDFC}" dt="2020-12-27T14:30:30.165" v="9" actId="1076"/>
          <ac:picMkLst>
            <pc:docMk/>
            <pc:sldMk cId="50626316" sldId="313"/>
            <ac:picMk id="6" creationId="{26E3328F-94CE-4D23-881A-F4A71DA52A06}"/>
          </ac:picMkLst>
        </pc:picChg>
        <pc:picChg chg="mod">
          <ac:chgData name="" userId="4e59505f269fc598" providerId="LiveId" clId="{B6B6D199-F62C-4BB4-B1F6-8239D15EDDFC}" dt="2020-12-27T14:30:27.790" v="8" actId="1076"/>
          <ac:picMkLst>
            <pc:docMk/>
            <pc:sldMk cId="50626316" sldId="313"/>
            <ac:picMk id="7" creationId="{9DD6A29B-B4E1-4561-B77A-E101E996CCA7}"/>
          </ac:picMkLst>
        </pc:picChg>
      </pc:sldChg>
      <pc:sldChg chg="addSp modSp">
        <pc:chgData name="" userId="4e59505f269fc598" providerId="LiveId" clId="{B6B6D199-F62C-4BB4-B1F6-8239D15EDDFC}" dt="2020-12-27T14:29:51.127" v="6" actId="1076"/>
        <pc:sldMkLst>
          <pc:docMk/>
          <pc:sldMk cId="828763570" sldId="1203"/>
        </pc:sldMkLst>
        <pc:picChg chg="mod modCrop">
          <ac:chgData name="" userId="4e59505f269fc598" providerId="LiveId" clId="{B6B6D199-F62C-4BB4-B1F6-8239D15EDDFC}" dt="2020-12-27T14:29:51.127" v="6" actId="1076"/>
          <ac:picMkLst>
            <pc:docMk/>
            <pc:sldMk cId="828763570" sldId="1203"/>
            <ac:picMk id="5" creationId="{25AFE95A-40AF-43B2-AD02-263AD87B2305}"/>
          </ac:picMkLst>
        </pc:picChg>
        <pc:picChg chg="add mod">
          <ac:chgData name="" userId="4e59505f269fc598" providerId="LiveId" clId="{B6B6D199-F62C-4BB4-B1F6-8239D15EDDFC}" dt="2020-12-27T14:29:48.693" v="5" actId="1076"/>
          <ac:picMkLst>
            <pc:docMk/>
            <pc:sldMk cId="828763570" sldId="1203"/>
            <ac:picMk id="6" creationId="{6BA6611A-D19D-4C05-861C-67E5ED080920}"/>
          </ac:picMkLst>
        </pc:picChg>
      </pc:sldChg>
      <pc:sldMasterChg chg="setBg modSldLayout">
        <pc:chgData name="" userId="4e59505f269fc598" providerId="LiveId" clId="{B6B6D199-F62C-4BB4-B1F6-8239D15EDDFC}" dt="2020-12-20T12:02:55.443" v="0"/>
        <pc:sldMasterMkLst>
          <pc:docMk/>
          <pc:sldMasterMk cId="3989787823" sldId="2147483648"/>
        </pc:sldMasterMkLst>
        <pc:sldLayoutChg chg="setBg">
          <pc:chgData name="" userId="4e59505f269fc598" providerId="LiveId" clId="{B6B6D199-F62C-4BB4-B1F6-8239D15EDDFC}" dt="2020-12-20T12:02:55.443" v="0"/>
          <pc:sldLayoutMkLst>
            <pc:docMk/>
            <pc:sldMasterMk cId="3989787823" sldId="2147483648"/>
            <pc:sldLayoutMk cId="63937429" sldId="214748366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1527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52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程序，英文称</a:t>
            </a:r>
            <a:r>
              <a:rPr lang="en-US" altLang="zh-CN" dirty="0"/>
              <a:t>Program</a:t>
            </a:r>
            <a:r>
              <a:rPr lang="zh-CN" altLang="en-US" dirty="0"/>
              <a:t>，并非计算机科学专有的术语，我们在日常生活中会经常和它打交道。如办事的“流程”，会议的“议程”，旅游的“行程”等等，都和“程序”这个词有关。它们的共同特点就是，通过实现一系列步骤，完成某项任务。如图，这可能是我们每天早上起床后，为了出门所需要经过的步骤。</a:t>
            </a:r>
            <a:r>
              <a:rPr lang="en-US" altLang="zh-CN" dirty="0"/>
              <a:t>Program</a:t>
            </a:r>
            <a:r>
              <a:rPr lang="zh-CN" altLang="en-US" dirty="0"/>
              <a:t>这个词，有时候也被翻译成“节目单”，其实这也是“程序”的意思，就是不同时间依次演出的节目列表，也是一种流程。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66870-3EF6-4AA1-B83C-5EF97D491C29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74DD55D-2B23-4B85-B376-1AB5BF2C19AB}" type="datetime1">
              <a:rPr lang="zh-CN" altLang="en-US" smtClean="0"/>
              <a:t>2021/3/3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826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那么，什么是计算机呢？计算机其实就是一种机器，它的功能是按照给定的程序自动的运行。计算机由硬件和软件构成，其中的硬件是我们摸得着、看得见的</a:t>
            </a:r>
            <a:r>
              <a:rPr lang="zh-CN" altLang="en-US" dirty="0"/>
              <a:t>，比如</a:t>
            </a:r>
            <a:r>
              <a:rPr lang="en-US" altLang="zh-CN" dirty="0"/>
              <a:t>CPU</a:t>
            </a:r>
            <a:r>
              <a:rPr lang="zh-CN" altLang="en-US" dirty="0"/>
              <a:t>、内存、硬盘、鼠标、键盘、显示器等等。软件指的就是计算机程序，也就是一系列指令。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1704F68-8F8E-4E1C-ABC8-47CD57C41E09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D66870-3EF6-4AA1-B83C-5EF97D491C2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1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种计算机的组成结构又称冯诺依曼体系结构，自电子计算机诞生之日起到现在基本没有变动过。这位就是冯诺依曼，他被誉为计算机之父。关于计算机的设计，他提出了以下两个著名的理论，奠定了计算机的基础。第一个理论是，计算机应该按照程序顺序执行，并将程序存储在“存储器”之中，由控制器根据程序指挥计算机执行的过程，运算器负责计算结果。第二个理论是，采用二进制，而非人们习惯使用的十进制做为计算机的数制基础。这极大地简化了计算机的设计难度，因为可以简单的通过电流的通断来表示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的值。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66870-3EF6-4AA1-B83C-5EF97D491C29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21B4F3-FA58-4092-B0E2-424AACA3A3CB}" type="datetime1">
              <a:rPr lang="zh-CN" altLang="en-US" smtClean="0"/>
              <a:t>2021/3/3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270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fld id="{207D1468-E92B-A242-B607-48A7D456723A}" type="slidenum">
              <a:rPr lang="en-US" altLang="zh-CN"/>
              <a:pPr eaLnBrk="1" hangingPunct="1"/>
              <a:t>6</a:t>
            </a:fld>
            <a:endParaRPr lang="en-US" altLang="zh-CN"/>
          </a:p>
        </p:txBody>
      </p:sp>
      <p:sp>
        <p:nvSpPr>
          <p:cNvPr id="29699" name="Text Box 2"/>
          <p:cNvSpPr txBox="1">
            <a:spLocks noChangeArrowheads="1"/>
          </p:cNvSpPr>
          <p:nvPr/>
        </p:nvSpPr>
        <p:spPr bwMode="auto">
          <a:xfrm>
            <a:off x="950416" y="742894"/>
            <a:ext cx="4899991" cy="372308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/>
          </p:nvPr>
        </p:nvSpPr>
        <p:spPr>
          <a:xfrm>
            <a:off x="679768" y="4715907"/>
            <a:ext cx="5434993" cy="446425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pPr eaLnBrk="1" hangingPunct="1"/>
            <a:r>
              <a:rPr lang="zh-CN" altLang="en-US" dirty="0">
                <a:ea typeface="宋体" charset="0"/>
              </a:rPr>
              <a:t>既然计算机的程序都是二进制的，那么一段计算机程序很可能长成这样，其实这段程序就是计算简单的</a:t>
            </a:r>
            <a:r>
              <a:rPr lang="en-US" altLang="zh-CN" dirty="0">
                <a:ea typeface="宋体" charset="0"/>
              </a:rPr>
              <a:t>1+1</a:t>
            </a:r>
            <a:r>
              <a:rPr lang="zh-CN" altLang="en-US" dirty="0">
                <a:ea typeface="宋体" charset="0"/>
              </a:rPr>
              <a:t>。这种程序的表示方式显然有很大的问题，首先是不方便记忆，其次如果出现了错误，比如有一位</a:t>
            </a:r>
            <a:r>
              <a:rPr lang="en-US" altLang="zh-CN" dirty="0">
                <a:ea typeface="宋体" charset="0"/>
              </a:rPr>
              <a:t>1</a:t>
            </a:r>
            <a:r>
              <a:rPr lang="zh-CN" altLang="en-US" dirty="0">
                <a:ea typeface="宋体" charset="0"/>
              </a:rPr>
              <a:t>被写成了</a:t>
            </a:r>
            <a:r>
              <a:rPr lang="en-US" altLang="zh-CN" dirty="0">
                <a:ea typeface="宋体" charset="0"/>
              </a:rPr>
              <a:t>0</a:t>
            </a:r>
            <a:r>
              <a:rPr lang="zh-CN" altLang="en-US" dirty="0">
                <a:ea typeface="宋体" charset="0"/>
              </a:rPr>
              <a:t>，是很难发现的。</a:t>
            </a:r>
            <a:endParaRPr lang="zh-CN" dirty="0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746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fld id="{1865A42D-59EB-AE44-918B-94D8139625BB}" type="slidenum">
              <a:rPr lang="en-US" altLang="zh-CN"/>
              <a:pPr eaLnBrk="1" hangingPunct="1"/>
              <a:t>7</a:t>
            </a:fld>
            <a:endParaRPr lang="en-US" altLang="zh-CN"/>
          </a:p>
        </p:txBody>
      </p:sp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950416" y="742894"/>
            <a:ext cx="4899991" cy="372308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/>
          </p:nvPr>
        </p:nvSpPr>
        <p:spPr>
          <a:xfrm>
            <a:off x="679768" y="4715907"/>
            <a:ext cx="5434993" cy="446425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pPr eaLnBrk="1" hangingPunct="1"/>
            <a:r>
              <a:rPr lang="zh-CN" altLang="en-US" dirty="0">
                <a:ea typeface="宋体" charset="0"/>
              </a:rPr>
              <a:t>为了解决这个问题，人们将发明了汇编语言，也就是用一条较易为人理解的语句，表示一系列二进制指令。如之前程序的前</a:t>
            </a:r>
            <a:r>
              <a:rPr lang="en-US" altLang="zh-CN" dirty="0">
                <a:ea typeface="宋体" charset="0"/>
              </a:rPr>
              <a:t>3</a:t>
            </a:r>
            <a:r>
              <a:rPr lang="zh-CN" altLang="en-US" dirty="0">
                <a:ea typeface="宋体" charset="0"/>
              </a:rPr>
              <a:t>条表示将数字</a:t>
            </a:r>
            <a:r>
              <a:rPr lang="en-US" altLang="zh-CN" dirty="0">
                <a:ea typeface="宋体" charset="0"/>
              </a:rPr>
              <a:t>1</a:t>
            </a:r>
            <a:r>
              <a:rPr lang="zh-CN" altLang="en-US" dirty="0">
                <a:ea typeface="宋体" charset="0"/>
              </a:rPr>
              <a:t>放入寄存器</a:t>
            </a:r>
            <a:r>
              <a:rPr lang="en-US" altLang="zh-CN" dirty="0">
                <a:ea typeface="宋体" charset="0"/>
              </a:rPr>
              <a:t>AX</a:t>
            </a:r>
            <a:r>
              <a:rPr lang="zh-CN" altLang="en-US" dirty="0">
                <a:ea typeface="宋体" charset="0"/>
              </a:rPr>
              <a:t>，后三条表示将寄存器</a:t>
            </a:r>
            <a:r>
              <a:rPr lang="en-US" altLang="zh-CN" dirty="0">
                <a:ea typeface="宋体" charset="0"/>
              </a:rPr>
              <a:t>AX</a:t>
            </a:r>
            <a:r>
              <a:rPr lang="zh-CN" altLang="en-US" dirty="0">
                <a:ea typeface="宋体" charset="0"/>
              </a:rPr>
              <a:t>的值加</a:t>
            </a:r>
            <a:r>
              <a:rPr lang="en-US" altLang="zh-CN" dirty="0">
                <a:ea typeface="宋体" charset="0"/>
              </a:rPr>
              <a:t>1</a:t>
            </a:r>
            <a:r>
              <a:rPr lang="zh-CN" altLang="en-US" dirty="0">
                <a:ea typeface="宋体" charset="0"/>
              </a:rPr>
              <a:t>。汇编语言就是机器语言的映射，它更贴近机器，所以又称低级语言。虽然比机器语言更易为人们所理解，但是依然不够直观。我们更希望直接用</a:t>
            </a:r>
            <a:r>
              <a:rPr lang="en-US" altLang="zh-CN" dirty="0">
                <a:ea typeface="宋体" charset="0"/>
              </a:rPr>
              <a:t>1+1</a:t>
            </a:r>
            <a:r>
              <a:rPr lang="zh-CN" altLang="en-US" dirty="0">
                <a:ea typeface="宋体" charset="0"/>
              </a:rPr>
              <a:t>表示加法运算，而不是对寄存器进行操作。</a:t>
            </a:r>
            <a:endParaRPr lang="zh-CN" dirty="0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701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fld id="{166B538C-1884-1445-B8E3-8A9EF91C8449}" type="slidenum">
              <a:rPr lang="en-US" altLang="zh-CN"/>
              <a:pPr eaLnBrk="1" hangingPunct="1"/>
              <a:t>8</a:t>
            </a:fld>
            <a:endParaRPr lang="en-US" altLang="zh-CN"/>
          </a:p>
        </p:txBody>
      </p:sp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950416" y="742894"/>
            <a:ext cx="4899991" cy="372308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/>
          </p:nvPr>
        </p:nvSpPr>
        <p:spPr>
          <a:xfrm>
            <a:off x="679768" y="4715907"/>
            <a:ext cx="5434993" cy="446425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pPr eaLnBrk="1" hangingPunct="1"/>
            <a:r>
              <a:rPr lang="zh-CN" altLang="en-US" dirty="0">
                <a:ea typeface="宋体" charset="0"/>
              </a:rPr>
              <a:t>于是，高级语言就应运而生了，这里的高级是</a:t>
            </a:r>
            <a:r>
              <a:rPr lang="en-US" altLang="zh-CN" dirty="0">
                <a:ea typeface="宋体" charset="0"/>
              </a:rPr>
              <a:t>High-level</a:t>
            </a:r>
            <a:r>
              <a:rPr lang="zh-CN" altLang="en-US" dirty="0">
                <a:ea typeface="宋体" charset="0"/>
              </a:rPr>
              <a:t>的意思，而不是</a:t>
            </a:r>
            <a:r>
              <a:rPr lang="en-US" altLang="zh-CN" dirty="0">
                <a:ea typeface="宋体" charset="0"/>
              </a:rPr>
              <a:t>advanced</a:t>
            </a:r>
            <a:r>
              <a:rPr lang="zh-CN" altLang="en-US" dirty="0">
                <a:ea typeface="宋体" charset="0"/>
              </a:rPr>
              <a:t>所指的高级，也就是说和汇编语言这种低级语言相比，它更贴近人类的思维方式，因此可用性更好。如使用本门课将要介绍的</a:t>
            </a:r>
            <a:r>
              <a:rPr lang="en-US" altLang="zh-CN" dirty="0">
                <a:ea typeface="宋体" charset="0"/>
              </a:rPr>
              <a:t>Python</a:t>
            </a:r>
            <a:r>
              <a:rPr lang="zh-CN" altLang="en-US" dirty="0">
                <a:ea typeface="宋体" charset="0"/>
              </a:rPr>
              <a:t>语言完成</a:t>
            </a:r>
            <a:r>
              <a:rPr lang="en-US" altLang="zh-CN" dirty="0">
                <a:ea typeface="宋体" charset="0"/>
              </a:rPr>
              <a:t>1+1</a:t>
            </a:r>
            <a:r>
              <a:rPr lang="zh-CN" altLang="en-US" dirty="0">
                <a:ea typeface="宋体" charset="0"/>
              </a:rPr>
              <a:t>的计算，是非常容易且直观的，只需要这一条语句，即计算</a:t>
            </a:r>
            <a:r>
              <a:rPr lang="en-US" altLang="zh-CN" dirty="0">
                <a:ea typeface="宋体" charset="0"/>
              </a:rPr>
              <a:t>1+1</a:t>
            </a:r>
            <a:r>
              <a:rPr lang="zh-CN" altLang="en-US" dirty="0">
                <a:ea typeface="宋体" charset="0"/>
              </a:rPr>
              <a:t>，并将结果打印到屏幕上。</a:t>
            </a:r>
            <a:endParaRPr lang="zh-CN" dirty="0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974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这些纷繁复杂的语言，大体上可以分为两类，即编译型语言和解释型语言。其中编译型语言是通过一个叫做编译器的程序，将一种语言的源代码一次性的转化为机器代码</a:t>
            </a:r>
            <a:r>
              <a:rPr lang="zh-CN" altLang="zh-CN" dirty="0"/>
              <a:t>，</a:t>
            </a:r>
            <a:r>
              <a:rPr lang="zh-CN" altLang="en-US" dirty="0"/>
              <a:t>也叫目标代码，然后计算机就可以直接执行了。这有点儿像人们翻译文章的过程，将一种语言写好的文章，一下子的翻译成另一种语言。而解释型语言是被一个叫做解释器的程序逐条执行的，每执行一条语句就要翻译一次，这有点儿像同声传译，演讲者说一句翻译一句，他甚至可以根据听众的现场反应，随时调整演讲的内容。所以虽然解释型语言效率比较低，但是灵活性较高，而且可移植性也更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66870-3EF6-4AA1-B83C-5EF97D491C29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E7C68C1-62B6-4544-A3D2-CEBCC9591587}" type="datetime1">
              <a:rPr lang="zh-CN" altLang="en-US" smtClean="0"/>
              <a:t>2021/3/3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79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9" r:id="rId16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jetbrains.com/pycharm/download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en-US" altLang="zh-CN" b="1" dirty="0" err="1">
                <a:solidFill>
                  <a:schemeClr val="bg1"/>
                </a:solidFill>
                <a:latin typeface="微软雅黑"/>
                <a:ea typeface="微软雅黑"/>
              </a:rPr>
              <a:t>人工智能与Python程序设计</a:t>
            </a:r>
            <a:r>
              <a:rPr lang="en-US" altLang="zh-CN" b="1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lang="zh-CN" altLang="en-US" b="1">
                <a:solidFill>
                  <a:schemeClr val="bg1"/>
                </a:solidFill>
                <a:latin typeface="微软雅黑"/>
                <a:ea typeface="微软雅黑"/>
              </a:rPr>
              <a:t>教研组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22153" y="2169137"/>
            <a:ext cx="8945065" cy="523192"/>
          </a:xfrm>
          <a:prstGeom prst="rect">
            <a:avLst/>
          </a:prstGeom>
          <a:noFill/>
        </p:spPr>
        <p:txBody>
          <a:bodyPr wrap="square" lIns="91413" tIns="45706" rIns="91413" bIns="45706" rtlCol="0" anchor="t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/>
                <a:ea typeface="微软雅黑"/>
              </a:rPr>
              <a:t>《</a:t>
            </a:r>
            <a:r>
              <a:rPr lang="en-US" altLang="zh-CN" sz="2800" b="1" dirty="0" err="1">
                <a:solidFill>
                  <a:schemeClr val="bg1"/>
                </a:solidFill>
                <a:latin typeface="微软雅黑"/>
                <a:ea typeface="微软雅黑"/>
              </a:rPr>
              <a:t>人工智能与Python程序设计</a:t>
            </a:r>
            <a:r>
              <a:rPr lang="en-US" altLang="zh-CN" sz="2800" b="1" dirty="0">
                <a:solidFill>
                  <a:schemeClr val="bg1"/>
                </a:solidFill>
                <a:latin typeface="微软雅黑"/>
                <a:ea typeface="微软雅黑"/>
              </a:rPr>
              <a:t>》——</a:t>
            </a:r>
            <a:r>
              <a:rPr lang="zh-CN" altLang="en-US" sz="2800" b="1" dirty="0">
                <a:solidFill>
                  <a:schemeClr val="bg1"/>
                </a:solidFill>
                <a:latin typeface="微软雅黑"/>
                <a:ea typeface="微软雅黑"/>
              </a:rPr>
              <a:t>初识</a:t>
            </a:r>
            <a:r>
              <a:rPr lang="en-US" altLang="zh-CN" sz="2800" b="1" dirty="0">
                <a:solidFill>
                  <a:schemeClr val="bg1"/>
                </a:solidFill>
                <a:latin typeface="微软雅黑"/>
                <a:ea typeface="微软雅黑"/>
              </a:rPr>
              <a:t>Python</a:t>
            </a:r>
            <a:endParaRPr lang="zh-CN" altLang="en-US" sz="2800" b="1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733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233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733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42031 0.0009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733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初识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计算机程序设计语言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程序实例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19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153A3-B147-4814-B529-66B67931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你的第一个</a:t>
            </a:r>
            <a:r>
              <a:rPr lang="en-US" altLang="zh-CN" dirty="0"/>
              <a:t>Python</a:t>
            </a:r>
            <a:r>
              <a:rPr lang="zh-CN" altLang="en-US" dirty="0"/>
              <a:t>程序：</a:t>
            </a:r>
            <a:r>
              <a:rPr lang="en-US" altLang="zh-CN" dirty="0"/>
              <a:t>”Hello World”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582853-1CAA-40CF-AA44-9FE7DD54CFEF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952500"/>
            <a:ext cx="8153400" cy="5114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它是编程之神的传统咒语，可以帮助你开始这段感情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……</a:t>
            </a:r>
          </a:p>
          <a:p>
            <a:pPr lvl="1"/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注释：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每一行 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# 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后面都是注释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lvl="1"/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Python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命令：</a:t>
            </a:r>
            <a:r>
              <a:rPr lang="en-US" altLang="zh-CN" sz="2000" dirty="0">
                <a:solidFill>
                  <a:srgbClr val="00B050"/>
                </a:solidFill>
                <a:latin typeface="微软雅黑"/>
                <a:ea typeface="微软雅黑"/>
                <a:cs typeface="微软雅黑"/>
              </a:rPr>
              <a:t>print</a:t>
            </a:r>
          </a:p>
          <a:p>
            <a:pPr lvl="1"/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输入：字符串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“</a:t>
            </a:r>
            <a:r>
              <a:rPr lang="en-US" altLang="zh-CN" sz="2000" dirty="0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Hello</a:t>
            </a:r>
            <a:r>
              <a:rPr lang="zh-CN" altLang="en-US" sz="2000" dirty="0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en-US" altLang="zh-CN" sz="2000" dirty="0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World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”</a:t>
            </a:r>
          </a:p>
          <a:p>
            <a:pPr lvl="1"/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输出：“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Hello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，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World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”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endParaRPr lang="en-US" altLang="zh-CN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089603-581D-40D6-AB12-38A9FFA80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39" y="2992211"/>
            <a:ext cx="5598467" cy="20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30856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C8600-65F6-4265-B02A-E6F84DA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</a:t>
            </a:r>
            <a:r>
              <a:rPr lang="en-US" altLang="zh-CN" dirty="0"/>
              <a:t>Python</a:t>
            </a:r>
            <a:r>
              <a:rPr lang="zh-CN" altLang="en-US" dirty="0"/>
              <a:t>的例子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469AD4-5DDB-49F9-9584-59DF4B837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print(2 </a:t>
            </a:r>
            <a:r>
              <a:rPr lang="zh-CN" altLang="en-US" dirty="0"/>
              <a:t>* 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打印数字</a:t>
            </a:r>
            <a:r>
              <a:rPr lang="en-US" altLang="zh-CN" dirty="0"/>
              <a:t>2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的结果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和</a:t>
            </a:r>
            <a:r>
              <a:rPr lang="en-US" altLang="zh-CN" dirty="0"/>
              <a:t>3</a:t>
            </a:r>
            <a:r>
              <a:rPr lang="zh-CN" altLang="en-US" dirty="0"/>
              <a:t>是常量，不可以改变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是变量，</a:t>
            </a:r>
            <a:r>
              <a:rPr lang="en-US" altLang="zh-CN" dirty="0"/>
              <a:t>=</a:t>
            </a:r>
            <a:r>
              <a:rPr lang="zh-CN" altLang="en-US" dirty="0"/>
              <a:t>为赋值符号</a:t>
            </a:r>
            <a:endParaRPr lang="en-US" altLang="zh-CN" dirty="0"/>
          </a:p>
          <a:p>
            <a:pPr lvl="1"/>
            <a:r>
              <a:rPr lang="en-US" altLang="zh-CN" dirty="0"/>
              <a:t>a = 2</a:t>
            </a:r>
            <a:r>
              <a:rPr lang="zh-CN" altLang="en-US" dirty="0"/>
              <a:t>：</a:t>
            </a:r>
            <a:r>
              <a:rPr lang="en-US" altLang="zh-CN" dirty="0"/>
              <a:t>a</a:t>
            </a:r>
            <a:r>
              <a:rPr lang="zh-CN" altLang="en-US" dirty="0"/>
              <a:t>赋值</a:t>
            </a:r>
            <a:r>
              <a:rPr lang="en-US" altLang="zh-CN" dirty="0"/>
              <a:t>2</a:t>
            </a:r>
          </a:p>
          <a:p>
            <a:pPr lvl="1"/>
            <a:r>
              <a:rPr lang="en-US" altLang="zh-CN" dirty="0"/>
              <a:t>b = 3</a:t>
            </a:r>
            <a:r>
              <a:rPr lang="zh-CN" altLang="en-US" dirty="0"/>
              <a:t>：</a:t>
            </a:r>
            <a:r>
              <a:rPr lang="en-US" altLang="zh-CN" dirty="0"/>
              <a:t>b</a:t>
            </a:r>
            <a:r>
              <a:rPr lang="zh-CN" altLang="en-US" dirty="0"/>
              <a:t>赋值</a:t>
            </a:r>
            <a:r>
              <a:rPr lang="en-US" altLang="zh-CN" dirty="0"/>
              <a:t>3</a:t>
            </a:r>
          </a:p>
          <a:p>
            <a:pPr lvl="1"/>
            <a:r>
              <a:rPr lang="en-US" altLang="zh-CN" dirty="0"/>
              <a:t>c = a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：先算</a:t>
            </a:r>
            <a:r>
              <a:rPr lang="en-US" altLang="zh-CN" dirty="0" err="1"/>
              <a:t>a+b</a:t>
            </a:r>
            <a:r>
              <a:rPr lang="zh-CN" altLang="en-US" dirty="0"/>
              <a:t>，结果赋值</a:t>
            </a:r>
            <a:r>
              <a:rPr lang="en-US" altLang="zh-CN" dirty="0"/>
              <a:t>c</a:t>
            </a:r>
          </a:p>
          <a:p>
            <a:pPr lvl="1"/>
            <a:r>
              <a:rPr lang="en-US" altLang="zh-CN" dirty="0"/>
              <a:t>c = a * b</a:t>
            </a:r>
            <a:r>
              <a:rPr lang="zh-CN" altLang="en-US" dirty="0"/>
              <a:t>：先算</a:t>
            </a:r>
            <a:r>
              <a:rPr lang="en-US" altLang="zh-CN" dirty="0"/>
              <a:t>a</a:t>
            </a:r>
            <a:r>
              <a:rPr lang="zh-CN" altLang="en-US" dirty="0"/>
              <a:t>*</a:t>
            </a:r>
            <a:r>
              <a:rPr lang="en-US" altLang="zh-CN" dirty="0"/>
              <a:t>b</a:t>
            </a:r>
            <a:r>
              <a:rPr lang="zh-CN" altLang="en-US" dirty="0"/>
              <a:t>，结果赋值</a:t>
            </a:r>
            <a:r>
              <a:rPr lang="en-US" altLang="zh-CN" dirty="0"/>
              <a:t>c</a:t>
            </a:r>
            <a:br>
              <a:rPr lang="en-US" altLang="zh-CN" dirty="0"/>
            </a:br>
            <a:r>
              <a:rPr lang="zh-CN" altLang="en-US" dirty="0"/>
              <a:t>覆盖了原来</a:t>
            </a:r>
            <a:r>
              <a:rPr lang="en-US" altLang="zh-CN" dirty="0" err="1"/>
              <a:t>a+b</a:t>
            </a:r>
            <a:r>
              <a:rPr lang="zh-CN" altLang="en-US" dirty="0"/>
              <a:t>的值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1D0547-9ADD-44A2-BCE2-49B7B2C39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41"/>
          <a:stretch/>
        </p:blipFill>
        <p:spPr>
          <a:xfrm>
            <a:off x="4808898" y="1315802"/>
            <a:ext cx="4088612" cy="257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12126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C8600-65F6-4265-B02A-E6F84DA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温度转换程序实例：问题描述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D325C-BCDD-49B5-BF3A-5D3A4440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819150"/>
            <a:ext cx="8042743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/>
              <a:t>温度刻画存在不同体系</a:t>
            </a:r>
            <a:endParaRPr lang="en-US" altLang="zh-CN" dirty="0"/>
          </a:p>
          <a:p>
            <a:pPr lvl="1" algn="just"/>
            <a:r>
              <a:rPr lang="zh-CN" altLang="en-US" b="1" dirty="0"/>
              <a:t>摄氏度</a:t>
            </a:r>
            <a:r>
              <a:rPr lang="zh-CN" altLang="en-US" dirty="0"/>
              <a:t>：以</a:t>
            </a:r>
            <a:r>
              <a:rPr lang="en-US" altLang="zh-CN" dirty="0"/>
              <a:t>1</a:t>
            </a:r>
            <a:r>
              <a:rPr lang="zh-CN" altLang="en-US" dirty="0"/>
              <a:t>标准大气压下水的结冰点为</a:t>
            </a:r>
            <a:r>
              <a:rPr lang="en-US" altLang="zh-CN" dirty="0"/>
              <a:t>0</a:t>
            </a:r>
            <a:r>
              <a:rPr lang="zh-CN" altLang="en-US" dirty="0"/>
              <a:t>度，沸点为</a:t>
            </a:r>
            <a:r>
              <a:rPr lang="en-US" altLang="zh-CN" dirty="0"/>
              <a:t>100</a:t>
            </a:r>
            <a:r>
              <a:rPr lang="zh-CN" altLang="en-US" dirty="0"/>
              <a:t>度，将温度进行等分刻画。</a:t>
            </a:r>
            <a:endParaRPr lang="en-US" altLang="zh-CN" dirty="0"/>
          </a:p>
          <a:p>
            <a:pPr lvl="1" algn="just"/>
            <a:r>
              <a:rPr lang="zh-CN" altLang="en-US" b="1" dirty="0"/>
              <a:t>华氏度</a:t>
            </a:r>
            <a:r>
              <a:rPr lang="zh-CN" altLang="en-US" dirty="0"/>
              <a:t>：以</a:t>
            </a:r>
            <a:r>
              <a:rPr lang="en-US" altLang="zh-CN" dirty="0"/>
              <a:t>1</a:t>
            </a:r>
            <a:r>
              <a:rPr lang="zh-CN" altLang="en-US" dirty="0"/>
              <a:t>标准大气压下水的结冰点为</a:t>
            </a:r>
            <a:r>
              <a:rPr lang="en-US" altLang="zh-CN" dirty="0"/>
              <a:t>32</a:t>
            </a:r>
            <a:r>
              <a:rPr lang="zh-CN" altLang="en-US" dirty="0"/>
              <a:t>度，沸点为</a:t>
            </a:r>
            <a:r>
              <a:rPr lang="en-US" altLang="zh-CN" dirty="0"/>
              <a:t>212</a:t>
            </a:r>
            <a:r>
              <a:rPr lang="zh-CN" altLang="en-US" dirty="0"/>
              <a:t>度，将温度进行等分刻画。</a:t>
            </a:r>
            <a:endParaRPr lang="en-US" altLang="zh-CN" dirty="0"/>
          </a:p>
          <a:p>
            <a:pPr lvl="1" algn="just"/>
            <a:endParaRPr lang="en-US" altLang="zh-CN" dirty="0"/>
          </a:p>
          <a:p>
            <a:pPr algn="just"/>
            <a:r>
              <a:rPr lang="zh-CN" altLang="en-US" dirty="0"/>
              <a:t>其它温度刻画体系</a:t>
            </a:r>
            <a:endParaRPr lang="en-US" altLang="zh-CN" dirty="0"/>
          </a:p>
          <a:p>
            <a:pPr lvl="1" algn="just"/>
            <a:r>
              <a:rPr lang="zh-CN" altLang="en-US" dirty="0"/>
              <a:t>开氏温标：描述客观世界真实的温度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94804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C8600-65F6-4265-B02A-E6F84DA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温度转换程序实例：问题分析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D325C-BCDD-49B5-BF3A-5D3A4440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819150"/>
            <a:ext cx="8098402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b="1" dirty="0"/>
              <a:t>问题</a:t>
            </a:r>
            <a:r>
              <a:rPr lang="zh-CN" altLang="en-US" dirty="0"/>
              <a:t>：如何利用</a:t>
            </a:r>
            <a:r>
              <a:rPr lang="en-US" altLang="zh-CN" dirty="0"/>
              <a:t>Python</a:t>
            </a:r>
            <a:r>
              <a:rPr lang="zh-CN" altLang="en-US" dirty="0"/>
              <a:t>程序进行</a:t>
            </a:r>
            <a:r>
              <a:rPr lang="zh-CN" altLang="en-US" b="1" dirty="0"/>
              <a:t>摄氏度</a:t>
            </a:r>
            <a:r>
              <a:rPr lang="zh-CN" altLang="en-US" dirty="0"/>
              <a:t>和</a:t>
            </a:r>
            <a:r>
              <a:rPr lang="zh-CN" altLang="en-US" b="1" dirty="0"/>
              <a:t>华氏度</a:t>
            </a:r>
            <a:r>
              <a:rPr lang="zh-CN" altLang="en-US" dirty="0"/>
              <a:t>之间的转换</a:t>
            </a:r>
            <a:endParaRPr lang="en-US" altLang="zh-CN" dirty="0"/>
          </a:p>
          <a:p>
            <a:pPr lvl="1" algn="just"/>
            <a:r>
              <a:rPr lang="zh-CN" altLang="en-US" dirty="0"/>
              <a:t>步骤</a:t>
            </a:r>
            <a:r>
              <a:rPr lang="en-US" altLang="zh-CN" dirty="0"/>
              <a:t>1</a:t>
            </a:r>
            <a:r>
              <a:rPr lang="zh-CN" altLang="en-US" dirty="0"/>
              <a:t>：分析问题的计算部分：采用公式转换方式解决计算问题</a:t>
            </a:r>
            <a:endParaRPr lang="en-US" altLang="zh-CN" dirty="0"/>
          </a:p>
          <a:p>
            <a:pPr lvl="1" algn="just"/>
            <a:r>
              <a:rPr lang="zh-CN" altLang="en-US" dirty="0"/>
              <a:t>步骤</a:t>
            </a:r>
            <a:r>
              <a:rPr lang="en-US" altLang="zh-CN" dirty="0"/>
              <a:t>2</a:t>
            </a:r>
            <a:r>
              <a:rPr lang="zh-CN" altLang="en-US" dirty="0"/>
              <a:t>：确定功能</a:t>
            </a:r>
          </a:p>
          <a:p>
            <a:pPr lvl="2"/>
            <a:r>
              <a:rPr lang="zh-CN" altLang="en-US" dirty="0"/>
              <a:t>输入：华氏或者摄氏温度值、温度标识</a:t>
            </a:r>
          </a:p>
          <a:p>
            <a:pPr lvl="2"/>
            <a:r>
              <a:rPr lang="zh-CN" altLang="en-US" dirty="0"/>
              <a:t>处理：温度转化算法</a:t>
            </a:r>
          </a:p>
          <a:p>
            <a:pPr lvl="2"/>
            <a:r>
              <a:rPr lang="zh-CN" altLang="en-US" dirty="0"/>
              <a:t>输出：华氏或者摄氏温度值、温度标识</a:t>
            </a:r>
            <a:endParaRPr lang="en-US" altLang="zh-CN" dirty="0"/>
          </a:p>
          <a:p>
            <a:pPr lvl="1"/>
            <a:r>
              <a:rPr lang="zh-CN" altLang="en-US" dirty="0"/>
              <a:t>步骤</a:t>
            </a:r>
            <a:r>
              <a:rPr lang="en-US" altLang="zh-CN" dirty="0"/>
              <a:t>3</a:t>
            </a:r>
            <a:r>
              <a:rPr lang="zh-CN" altLang="en-US" dirty="0"/>
              <a:t>：设计算法，转换公式如下：</a:t>
            </a:r>
            <a:endParaRPr lang="en-US" altLang="zh-CN" dirty="0"/>
          </a:p>
          <a:p>
            <a:pPr lvl="2"/>
            <a:r>
              <a:rPr lang="en-US" altLang="zh-CN" dirty="0"/>
              <a:t>C = (F - 32) / 1.8</a:t>
            </a:r>
          </a:p>
          <a:p>
            <a:pPr lvl="2"/>
            <a:r>
              <a:rPr lang="en-US" altLang="zh-CN" dirty="0"/>
              <a:t>F = C* 1.8 + 32</a:t>
            </a:r>
            <a:endParaRPr lang="zh-CN" altLang="en-US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F</a:t>
            </a:r>
            <a:r>
              <a:rPr lang="zh-CN" altLang="en-US" dirty="0"/>
              <a:t>表示华氏度，</a:t>
            </a:r>
            <a:r>
              <a:rPr lang="en-US" altLang="zh-CN" dirty="0"/>
              <a:t>82F</a:t>
            </a:r>
            <a:r>
              <a:rPr lang="zh-CN" altLang="en-US" dirty="0"/>
              <a:t>表示华氏</a:t>
            </a:r>
            <a:r>
              <a:rPr lang="en-US" altLang="zh-CN" dirty="0"/>
              <a:t>82</a:t>
            </a:r>
            <a:r>
              <a:rPr lang="zh-CN" altLang="en-US" dirty="0"/>
              <a:t>度</a:t>
            </a:r>
            <a:br>
              <a:rPr lang="en-US" altLang="zh-CN" dirty="0"/>
            </a:br>
            <a:r>
              <a:rPr lang="en-US" altLang="zh-CN" dirty="0"/>
              <a:t>C</a:t>
            </a:r>
            <a:r>
              <a:rPr lang="zh-CN" altLang="en-US" dirty="0"/>
              <a:t>表示摄氏度，</a:t>
            </a:r>
            <a:r>
              <a:rPr lang="en-US" altLang="zh-CN" dirty="0"/>
              <a:t>28C</a:t>
            </a:r>
            <a:r>
              <a:rPr lang="zh-CN" altLang="en-US" dirty="0"/>
              <a:t>表示摄氏</a:t>
            </a:r>
            <a:r>
              <a:rPr lang="en-US" altLang="zh-CN" dirty="0"/>
              <a:t>28</a:t>
            </a:r>
            <a:r>
              <a:rPr lang="zh-CN" altLang="en-US" dirty="0"/>
              <a:t>度</a:t>
            </a:r>
            <a:endParaRPr lang="en-US" altLang="zh-CN" dirty="0"/>
          </a:p>
          <a:p>
            <a:pPr lvl="1" algn="just"/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762428060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C8600-65F6-4265-B02A-E6F84DA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温度转换程序实例：编写程序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D325C-BCDD-49B5-BF3A-5D3A4440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819150"/>
            <a:ext cx="8098402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b="1" dirty="0"/>
              <a:t>问题</a:t>
            </a:r>
            <a:r>
              <a:rPr lang="zh-CN" altLang="en-US" dirty="0"/>
              <a:t>：如何利用</a:t>
            </a:r>
            <a:r>
              <a:rPr lang="en-US" altLang="zh-CN" dirty="0"/>
              <a:t>Python</a:t>
            </a:r>
            <a:r>
              <a:rPr lang="zh-CN" altLang="en-US" dirty="0"/>
              <a:t>程序进行</a:t>
            </a:r>
            <a:r>
              <a:rPr lang="zh-CN" altLang="en-US" b="1" dirty="0"/>
              <a:t>摄氏度</a:t>
            </a:r>
            <a:r>
              <a:rPr lang="zh-CN" altLang="en-US" dirty="0"/>
              <a:t>和</a:t>
            </a:r>
            <a:r>
              <a:rPr lang="zh-CN" altLang="en-US" b="1" dirty="0"/>
              <a:t>华氏度</a:t>
            </a:r>
            <a:r>
              <a:rPr lang="zh-CN" altLang="en-US" dirty="0"/>
              <a:t>之间的转换</a:t>
            </a:r>
            <a:endParaRPr lang="en-US" altLang="zh-CN" dirty="0"/>
          </a:p>
          <a:p>
            <a:pPr lvl="1"/>
            <a:r>
              <a:rPr lang="zh-CN" altLang="en-US" dirty="0"/>
              <a:t>步骤</a:t>
            </a:r>
            <a:r>
              <a:rPr lang="en-US" altLang="zh-CN" dirty="0"/>
              <a:t>3</a:t>
            </a:r>
            <a:r>
              <a:rPr lang="zh-CN" altLang="en-US" dirty="0"/>
              <a:t>：设计算法，转换公式如下：</a:t>
            </a:r>
            <a:endParaRPr lang="en-US" altLang="zh-CN" dirty="0"/>
          </a:p>
          <a:p>
            <a:pPr lvl="2"/>
            <a:r>
              <a:rPr lang="en-US" altLang="zh-CN" dirty="0"/>
              <a:t>C = (F - 32) / 1.8</a:t>
            </a:r>
          </a:p>
          <a:p>
            <a:pPr lvl="2"/>
            <a:r>
              <a:rPr lang="en-US" altLang="zh-CN" dirty="0"/>
              <a:t>F = C* 1.8 + 32</a:t>
            </a:r>
            <a:endParaRPr lang="zh-CN" altLang="en-US" dirty="0"/>
          </a:p>
          <a:p>
            <a:pPr lvl="1" algn="just"/>
            <a:r>
              <a:rPr lang="zh-CN" altLang="en-US" dirty="0"/>
              <a:t>步骤</a:t>
            </a:r>
            <a:r>
              <a:rPr lang="en-US" altLang="zh-CN" dirty="0"/>
              <a:t>4</a:t>
            </a:r>
            <a:r>
              <a:rPr lang="zh-CN" altLang="en-US" dirty="0"/>
              <a:t>：编写程序</a:t>
            </a:r>
            <a:endParaRPr lang="en-US" altLang="zh-CN" dirty="0"/>
          </a:p>
          <a:p>
            <a:pPr marL="457200" lvl="1" indent="0" algn="just">
              <a:buNone/>
            </a:pPr>
            <a:endParaRPr lang="en-US" altLang="zh-CN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80B236-535E-45AE-BA6A-9A90B8C9B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17" y="2442825"/>
            <a:ext cx="3986575" cy="22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30038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CD909C-6392-4D63-8A9F-EAE5C8733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温度转换程序实例：程序运行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467097-674E-4C7C-817A-F0FF825FF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4929809" cy="3937000"/>
          </a:xfrm>
        </p:spPr>
        <p:txBody>
          <a:bodyPr/>
          <a:lstStyle/>
          <a:p>
            <a:r>
              <a:rPr lang="zh-CN" altLang="en-US" dirty="0"/>
              <a:t>运行方法</a:t>
            </a:r>
            <a:r>
              <a:rPr lang="en-US" altLang="zh-CN" dirty="0"/>
              <a:t>1</a:t>
            </a:r>
            <a:r>
              <a:rPr lang="zh-CN" altLang="en-US" dirty="0"/>
              <a:t>（本门课的主要方法）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Jupiter Notebook</a:t>
            </a:r>
            <a:r>
              <a:rPr lang="zh-CN" altLang="en-US" dirty="0"/>
              <a:t>中输入源程序</a:t>
            </a:r>
            <a:endParaRPr lang="en-US" altLang="zh-CN" dirty="0"/>
          </a:p>
          <a:p>
            <a:pPr lvl="1"/>
            <a:r>
              <a:rPr lang="zh-CN" altLang="en-US" dirty="0"/>
              <a:t>点击“运行”按钮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适合实验和教学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D3BAF7-1D32-4B2E-B8A7-556119527C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802" y="1705165"/>
            <a:ext cx="5174075" cy="261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47323"/>
      </p:ext>
    </p:extLst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EEF1B2-C458-4D59-8BE9-6D16FAFF9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温度转换程序实例：程序运行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C94FF-C01F-4E60-AE5A-F7508CBA2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运行方法</a:t>
            </a:r>
            <a:r>
              <a:rPr lang="en-US" altLang="zh-CN" dirty="0"/>
              <a:t>2</a:t>
            </a:r>
            <a:r>
              <a:rPr lang="zh-CN" altLang="en-US" dirty="0"/>
              <a:t>：通过</a:t>
            </a:r>
            <a:r>
              <a:rPr lang="en-US" altLang="zh-CN" dirty="0"/>
              <a:t>IDE</a:t>
            </a:r>
            <a:r>
              <a:rPr lang="zh-CN" altLang="en-US" dirty="0"/>
              <a:t>进行运行</a:t>
            </a:r>
            <a:r>
              <a:rPr lang="zh-CN" altLang="en-US" dirty="0">
                <a:solidFill>
                  <a:srgbClr val="C00000"/>
                </a:solidFill>
              </a:rPr>
              <a:t>和</a:t>
            </a:r>
            <a:r>
              <a:rPr lang="en-US" altLang="zh-CN" dirty="0">
                <a:solidFill>
                  <a:srgbClr val="C00000"/>
                </a:solidFill>
              </a:rPr>
              <a:t>Debug</a:t>
            </a:r>
          </a:p>
          <a:p>
            <a:pPr lvl="1"/>
            <a:r>
              <a:rPr lang="zh-CN" altLang="en-US" dirty="0"/>
              <a:t>编辑程序</a:t>
            </a:r>
            <a:endParaRPr lang="en-US" altLang="zh-CN" dirty="0"/>
          </a:p>
          <a:p>
            <a:pPr lvl="1"/>
            <a:r>
              <a:rPr lang="zh-CN" altLang="en-US" dirty="0"/>
              <a:t>设置断点</a:t>
            </a:r>
            <a:endParaRPr lang="en-US" altLang="zh-CN" dirty="0"/>
          </a:p>
          <a:p>
            <a:pPr lvl="1"/>
            <a:r>
              <a:rPr lang="zh-CN" altLang="en-US" dirty="0"/>
              <a:t>单步运行</a:t>
            </a:r>
            <a:endParaRPr lang="en-US" altLang="zh-CN" dirty="0"/>
          </a:p>
          <a:p>
            <a:pPr lvl="1"/>
            <a:r>
              <a:rPr lang="zh-CN" altLang="en-US" dirty="0"/>
              <a:t>查看变量值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适合编写规模较大</a:t>
            </a:r>
            <a:br>
              <a:rPr lang="en-US" altLang="zh-CN" dirty="0"/>
            </a:br>
            <a:r>
              <a:rPr lang="zh-CN" altLang="en-US" dirty="0"/>
              <a:t>的项目和工程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pythonProject – 温度转换.py">
            <a:extLst>
              <a:ext uri="{FF2B5EF4-FFF2-40B4-BE49-F238E27FC236}">
                <a16:creationId xmlns:a16="http://schemas.microsoft.com/office/drawing/2014/main" id="{ED6855C2-8F9A-4E6D-8F8C-80EAB2DA02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715" y="1342059"/>
            <a:ext cx="5327525" cy="341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772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EA603-77FF-4199-98A9-E2D9E0CF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温度转换程序实例：程序运行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F4ECEE-62A6-4993-8C44-6D8A5E599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运行方法</a:t>
            </a:r>
            <a:r>
              <a:rPr lang="en-US" altLang="zh-CN" dirty="0"/>
              <a:t>3</a:t>
            </a:r>
            <a:r>
              <a:rPr lang="zh-CN" altLang="en-US" dirty="0"/>
              <a:t>：通过</a:t>
            </a:r>
            <a:r>
              <a:rPr lang="en-US" altLang="zh-CN" dirty="0"/>
              <a:t>Python</a:t>
            </a:r>
            <a:r>
              <a:rPr lang="zh-CN" altLang="en-US" dirty="0"/>
              <a:t>命令运行</a:t>
            </a:r>
            <a:endParaRPr lang="en-US" altLang="zh-CN" dirty="0"/>
          </a:p>
          <a:p>
            <a:pPr lvl="1"/>
            <a:r>
              <a:rPr lang="zh-CN" altLang="en-US" dirty="0"/>
              <a:t>启动</a:t>
            </a:r>
            <a:r>
              <a:rPr lang="en-US" altLang="zh-CN" dirty="0"/>
              <a:t>Anaconda Prompt</a:t>
            </a:r>
          </a:p>
          <a:p>
            <a:pPr lvl="1"/>
            <a:r>
              <a:rPr lang="zh-CN" altLang="en-US" dirty="0"/>
              <a:t>确认</a:t>
            </a:r>
            <a:r>
              <a:rPr lang="en-US" altLang="zh-CN" dirty="0"/>
              <a:t>.</a:t>
            </a:r>
            <a:r>
              <a:rPr lang="en-US" altLang="zh-CN" dirty="0" err="1"/>
              <a:t>py</a:t>
            </a:r>
            <a:r>
              <a:rPr lang="zh-CN" altLang="en-US" dirty="0"/>
              <a:t>文件的地址</a:t>
            </a:r>
            <a:endParaRPr lang="en-US" altLang="zh-CN" dirty="0"/>
          </a:p>
          <a:p>
            <a:pPr lvl="1"/>
            <a:r>
              <a:rPr lang="zh-CN" altLang="en-US" dirty="0"/>
              <a:t>执行命令行 </a:t>
            </a:r>
            <a:r>
              <a:rPr lang="en-US" altLang="zh-CN" dirty="0"/>
              <a:t>python &lt;.</a:t>
            </a:r>
            <a:r>
              <a:rPr lang="en-US" altLang="zh-CN" dirty="0" err="1"/>
              <a:t>py</a:t>
            </a:r>
            <a:r>
              <a:rPr lang="zh-CN" altLang="en-US" dirty="0"/>
              <a:t>文件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pic>
        <p:nvPicPr>
          <p:cNvPr id="5" name="图片 4" descr="Anaconda Prompt (anaconda3)">
            <a:extLst>
              <a:ext uri="{FF2B5EF4-FFF2-40B4-BE49-F238E27FC236}">
                <a16:creationId xmlns:a16="http://schemas.microsoft.com/office/drawing/2014/main" id="{25AFE95A-40AF-43B2-AD02-263AD87B23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21"/>
          <a:stretch/>
        </p:blipFill>
        <p:spPr>
          <a:xfrm>
            <a:off x="4851287" y="3211563"/>
            <a:ext cx="4707990" cy="1931937"/>
          </a:xfrm>
          <a:prstGeom prst="rect">
            <a:avLst/>
          </a:prstGeom>
        </p:spPr>
      </p:pic>
      <p:pic>
        <p:nvPicPr>
          <p:cNvPr id="6" name="图片 5" descr="C:\Users\nkxuj\PycharmProjects\pythonProject\温度转换.py - Sublime Text (UNREGISTERED)">
            <a:extLst>
              <a:ext uri="{FF2B5EF4-FFF2-40B4-BE49-F238E27FC236}">
                <a16:creationId xmlns:a16="http://schemas.microsoft.com/office/drawing/2014/main" id="{6BA6611A-D19D-4C05-861C-67E5ED080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87" y="665663"/>
            <a:ext cx="3078384" cy="252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63570"/>
      </p:ext>
    </p:extLst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6284B-8DFA-4B6D-826F-0917CC1D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温度转换程序实例：程序运行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F043BB-308F-4982-A98D-EA7C05033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运行方法</a:t>
            </a:r>
            <a:r>
              <a:rPr lang="en-US" altLang="zh-CN" dirty="0"/>
              <a:t>4</a:t>
            </a:r>
            <a:r>
              <a:rPr lang="zh-CN" altLang="en-US" dirty="0"/>
              <a:t>：在</a:t>
            </a:r>
            <a:r>
              <a:rPr lang="en-US" altLang="zh-CN" dirty="0"/>
              <a:t>Python</a:t>
            </a:r>
            <a:r>
              <a:rPr lang="zh-CN" altLang="en-US" dirty="0"/>
              <a:t>环境中输入和运行</a:t>
            </a:r>
            <a:endParaRPr lang="en-US" altLang="zh-CN" dirty="0"/>
          </a:p>
          <a:p>
            <a:pPr lvl="1"/>
            <a:r>
              <a:rPr lang="zh-CN" altLang="en-US" dirty="0"/>
              <a:t>启动</a:t>
            </a:r>
            <a:r>
              <a:rPr lang="en-US" altLang="zh-CN" dirty="0"/>
              <a:t>Anaconda Prompt</a:t>
            </a:r>
          </a:p>
          <a:p>
            <a:pPr lvl="1"/>
            <a:r>
              <a:rPr lang="zh-CN" altLang="en-US" dirty="0"/>
              <a:t>执行</a:t>
            </a:r>
            <a:r>
              <a:rPr lang="en-US" altLang="zh-CN" dirty="0"/>
              <a:t>Python</a:t>
            </a:r>
            <a:r>
              <a:rPr lang="zh-CN" altLang="en-US" dirty="0"/>
              <a:t>命令，启动</a:t>
            </a:r>
            <a:r>
              <a:rPr lang="en-US" altLang="zh-CN" dirty="0"/>
              <a:t>Python</a:t>
            </a:r>
            <a:r>
              <a:rPr lang="zh-CN" altLang="en-US" dirty="0"/>
              <a:t>环境</a:t>
            </a:r>
            <a:endParaRPr lang="en-US" altLang="zh-CN" dirty="0"/>
          </a:p>
          <a:p>
            <a:pPr lvl="1"/>
            <a:r>
              <a:rPr lang="zh-CN" altLang="en-US" dirty="0"/>
              <a:t>一遍输入代码一边执行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适合快速验证</a:t>
            </a:r>
            <a:r>
              <a:rPr lang="en-US" altLang="zh-CN" dirty="0"/>
              <a:t>Python</a:t>
            </a:r>
            <a:r>
              <a:rPr lang="zh-CN" altLang="en-US" dirty="0"/>
              <a:t>语句</a:t>
            </a:r>
            <a:br>
              <a:rPr lang="en-US" altLang="zh-CN" dirty="0"/>
            </a:br>
            <a:r>
              <a:rPr lang="zh-CN" altLang="en-US" dirty="0"/>
              <a:t>的功能</a:t>
            </a:r>
            <a:endParaRPr lang="en-US" altLang="zh-CN" dirty="0"/>
          </a:p>
        </p:txBody>
      </p:sp>
      <p:pic>
        <p:nvPicPr>
          <p:cNvPr id="5" name="图片 4" descr="Anaconda Prompt (anaconda3) - python">
            <a:extLst>
              <a:ext uri="{FF2B5EF4-FFF2-40B4-BE49-F238E27FC236}">
                <a16:creationId xmlns:a16="http://schemas.microsoft.com/office/drawing/2014/main" id="{70F38A70-C28C-4B5A-800A-C0175CE09F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078" y="1920240"/>
            <a:ext cx="5038166" cy="269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88500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初识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计算机程序设计语言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程序实例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2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25" grpId="0" animBg="1"/>
      <p:bldP spid="26" grpId="0" animBg="1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60BA9-15D2-46F2-B184-92AA318F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程序元素分析：程序的格式框架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ED560D-5EA3-4371-B6E6-505C12CD6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4937760" cy="3937000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语言采用严格的“缩进”来表明程序的格式框架。</a:t>
            </a:r>
            <a:endParaRPr lang="en-US" altLang="zh-CN" dirty="0"/>
          </a:p>
          <a:p>
            <a:pPr lvl="1"/>
            <a:r>
              <a:rPr lang="zh-CN" altLang="en-US" dirty="0"/>
              <a:t>缩进指每一行代码开始前的空白区域，建议用</a:t>
            </a:r>
            <a:r>
              <a:rPr lang="en-US" altLang="zh-CN" dirty="0"/>
              <a:t>Tab</a:t>
            </a:r>
            <a:r>
              <a:rPr lang="zh-CN" altLang="en-US" dirty="0"/>
              <a:t>键表示缩进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个缩进</a:t>
            </a:r>
            <a:r>
              <a:rPr lang="en-US" altLang="zh-CN" dirty="0"/>
              <a:t>=4</a:t>
            </a:r>
            <a:r>
              <a:rPr lang="zh-CN" altLang="en-US" dirty="0"/>
              <a:t>个空格</a:t>
            </a:r>
          </a:p>
          <a:p>
            <a:r>
              <a:rPr lang="zh-CN" altLang="en-US" dirty="0"/>
              <a:t>用以在</a:t>
            </a:r>
            <a:r>
              <a:rPr lang="en-US" altLang="zh-CN" dirty="0"/>
              <a:t>Python</a:t>
            </a:r>
            <a:r>
              <a:rPr lang="zh-CN" altLang="en-US" dirty="0"/>
              <a:t>中标明代码的层次关系</a:t>
            </a:r>
          </a:p>
          <a:p>
            <a:r>
              <a:rPr lang="zh-CN" altLang="en-US" dirty="0"/>
              <a:t>缩进是</a:t>
            </a:r>
            <a:r>
              <a:rPr lang="en-US" altLang="zh-CN" dirty="0"/>
              <a:t>Python</a:t>
            </a:r>
            <a:r>
              <a:rPr lang="zh-CN" altLang="en-US" dirty="0"/>
              <a:t>语言中表明程序框架的唯一手段</a:t>
            </a:r>
            <a:endParaRPr lang="en-US" altLang="zh-CN" dirty="0"/>
          </a:p>
          <a:p>
            <a:pPr lvl="1"/>
            <a:r>
              <a:rPr lang="zh-CN" altLang="en-US" dirty="0"/>
              <a:t>其它语言如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Java</a:t>
            </a:r>
            <a:r>
              <a:rPr lang="zh-CN" altLang="en-US" dirty="0"/>
              <a:t>用大括号</a:t>
            </a:r>
            <a:r>
              <a:rPr lang="en-US" altLang="zh-CN" dirty="0"/>
              <a:t>{ }</a:t>
            </a:r>
            <a:r>
              <a:rPr lang="zh-CN" altLang="en-US" dirty="0"/>
              <a:t>表示</a:t>
            </a:r>
          </a:p>
          <a:p>
            <a:r>
              <a:rPr lang="zh-CN" altLang="en-US" dirty="0"/>
              <a:t>缩进可以有多层，以表示更复杂的逻辑关系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FCDEEA-5F3E-4724-80BA-4CA0BFD81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331" y="853552"/>
            <a:ext cx="3398178" cy="19340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E01068-833F-4F15-9182-EC904844A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331" y="2936351"/>
            <a:ext cx="2051282" cy="21683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87719811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C8600-65F6-4265-B02A-E6F84DA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程序元素分析：程序的格式框架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D325C-BCDD-49B5-BF3A-5D3A4440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0" y="819150"/>
            <a:ext cx="5869909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Python</a:t>
            </a:r>
            <a:r>
              <a:rPr lang="zh-CN" altLang="zh-CN" dirty="0"/>
              <a:t>的注释以</a:t>
            </a:r>
            <a:r>
              <a:rPr lang="en-US" altLang="zh-CN" dirty="0"/>
              <a:t>#</a:t>
            </a:r>
            <a:r>
              <a:rPr lang="zh-CN" altLang="zh-CN" dirty="0"/>
              <a:t>号开头，</a:t>
            </a:r>
            <a:r>
              <a:rPr lang="en-US" altLang="zh-CN" dirty="0"/>
              <a:t>#</a:t>
            </a:r>
            <a:r>
              <a:rPr lang="zh-CN" altLang="zh-CN" dirty="0"/>
              <a:t>号之后一直到一行末尾的所有字符，都是注释的一部分，</a:t>
            </a:r>
            <a:r>
              <a:rPr lang="en-US" altLang="zh-CN" dirty="0"/>
              <a:t>Python</a:t>
            </a:r>
            <a:r>
              <a:rPr lang="zh-CN" altLang="zh-CN" dirty="0"/>
              <a:t>解释器将忽略它们，不予执行。</a:t>
            </a:r>
            <a:endParaRPr lang="en-US" altLang="zh-CN" dirty="0"/>
          </a:p>
          <a:p>
            <a:r>
              <a:rPr lang="zh-CN" altLang="en-US" dirty="0"/>
              <a:t>多行注释以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’’’</a:t>
            </a:r>
            <a:r>
              <a:rPr lang="zh-CN" altLang="en-US" dirty="0"/>
              <a:t>开头和结尾（做大段地说明）</a:t>
            </a:r>
            <a:endParaRPr lang="en-US" altLang="zh-CN" dirty="0"/>
          </a:p>
          <a:p>
            <a:r>
              <a:rPr lang="zh-CN" altLang="en-US" dirty="0"/>
              <a:t>注释有助于提升程序的可读性，有百利而无一害</a:t>
            </a:r>
            <a:endParaRPr lang="en-US" altLang="zh-CN" dirty="0"/>
          </a:p>
          <a:p>
            <a:pPr lvl="1"/>
            <a:r>
              <a:rPr lang="zh-CN" altLang="en-US" dirty="0"/>
              <a:t>帮助他人读懂你的程序提出建议改正错误</a:t>
            </a:r>
            <a:endParaRPr lang="en-US" altLang="zh-CN" dirty="0"/>
          </a:p>
          <a:p>
            <a:pPr lvl="1"/>
            <a:r>
              <a:rPr lang="zh-CN" altLang="en-US" dirty="0"/>
              <a:t>帮助以后的你读懂你自己的程序以便复用</a:t>
            </a:r>
            <a:endParaRPr lang="en-US" altLang="zh-CN" dirty="0"/>
          </a:p>
          <a:p>
            <a:pPr lvl="1"/>
            <a:r>
              <a:rPr lang="zh-CN" altLang="en-US" dirty="0"/>
              <a:t>帮助你的同事使用你的程序扩大影响力</a:t>
            </a:r>
            <a:endParaRPr lang="en-US" altLang="zh-CN" dirty="0"/>
          </a:p>
          <a:p>
            <a:pPr lvl="1"/>
            <a:r>
              <a:rPr lang="zh-CN" altLang="en-US" dirty="0"/>
              <a:t>唯一的缺点：懒、嫌麻烦</a:t>
            </a:r>
            <a:endParaRPr lang="zh-CN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2B7A90-3BA2-45B2-94D1-207C3B079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406" y="597052"/>
            <a:ext cx="2260736" cy="30143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E3328F-94CE-4D23-881A-F4A71DA52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13" t="39578" r="14137" b="24169"/>
          <a:stretch/>
        </p:blipFill>
        <p:spPr>
          <a:xfrm>
            <a:off x="284648" y="3943392"/>
            <a:ext cx="5614971" cy="12239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D6A29B-B4E1-4561-B77A-E101E996CC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612" y="3559684"/>
            <a:ext cx="2586740" cy="14722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626316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E7FD1D-DF34-4286-9170-34B59396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程序元素分析：命名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F76998-E5C6-4E52-992F-4F4F25C17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5042131" cy="3937000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两类标识符</a:t>
            </a:r>
            <a:endParaRPr lang="en-US" altLang="zh-CN" sz="1600" dirty="0"/>
          </a:p>
          <a:p>
            <a:pPr lvl="1"/>
            <a:r>
              <a:rPr lang="zh-CN" altLang="en-US" sz="1400" dirty="0"/>
              <a:t>常量：程序中值不发生改变的元素</a:t>
            </a:r>
          </a:p>
          <a:p>
            <a:pPr lvl="1"/>
            <a:r>
              <a:rPr lang="zh-CN" altLang="en-US" sz="1400" dirty="0"/>
              <a:t>变量：程序中值发生改变或者可以发生改变的元素</a:t>
            </a:r>
            <a:endParaRPr lang="en-US" altLang="zh-CN" sz="1400" dirty="0"/>
          </a:p>
          <a:p>
            <a:r>
              <a:rPr lang="en-US" altLang="zh-CN" sz="1600" dirty="0"/>
              <a:t>Python</a:t>
            </a:r>
            <a:r>
              <a:rPr lang="zh-CN" altLang="en-US" sz="1600" dirty="0"/>
              <a:t>语言允许采用</a:t>
            </a:r>
            <a:r>
              <a:rPr lang="zh-CN" altLang="en-US" sz="1600" b="1" dirty="0"/>
              <a:t>大写字母</a:t>
            </a:r>
            <a:r>
              <a:rPr lang="zh-CN" altLang="en-US" sz="1600" dirty="0"/>
              <a:t>、</a:t>
            </a:r>
            <a:r>
              <a:rPr lang="zh-CN" altLang="en-US" sz="1600" b="1" dirty="0"/>
              <a:t>小写字母</a:t>
            </a:r>
            <a:r>
              <a:rPr lang="zh-CN" altLang="en-US" sz="1600" dirty="0"/>
              <a:t>、</a:t>
            </a:r>
            <a:r>
              <a:rPr lang="zh-CN" altLang="en-US" sz="1600" b="1" dirty="0"/>
              <a:t>数字</a:t>
            </a:r>
            <a:r>
              <a:rPr lang="zh-CN" altLang="en-US" sz="1600" dirty="0"/>
              <a:t>、</a:t>
            </a:r>
            <a:r>
              <a:rPr lang="zh-CN" altLang="en-US" sz="1600" b="1" dirty="0"/>
              <a:t>下划线</a:t>
            </a:r>
            <a:r>
              <a:rPr lang="zh-CN" altLang="en-US" sz="1600" dirty="0"/>
              <a:t>和</a:t>
            </a:r>
            <a:r>
              <a:rPr lang="zh-CN" altLang="en-US" sz="1600" b="1" dirty="0"/>
              <a:t>汉字</a:t>
            </a:r>
            <a:r>
              <a:rPr lang="zh-CN" altLang="en-US" sz="1600" dirty="0"/>
              <a:t>等字符及其组合给变量命名</a:t>
            </a:r>
            <a:endParaRPr lang="en-US" altLang="zh-CN" sz="1600" dirty="0"/>
          </a:p>
          <a:p>
            <a:pPr lvl="1"/>
            <a:r>
              <a:rPr lang="zh-CN" altLang="en-US" sz="1400" dirty="0"/>
              <a:t>但名字的首字符不能是数字</a:t>
            </a:r>
            <a:endParaRPr lang="en-US" altLang="zh-CN" sz="1400" dirty="0"/>
          </a:p>
          <a:p>
            <a:pPr lvl="1"/>
            <a:r>
              <a:rPr lang="zh-CN" altLang="en-US" sz="1400" dirty="0"/>
              <a:t>中间不能出现空格</a:t>
            </a:r>
            <a:endParaRPr lang="en-US" altLang="zh-CN" sz="1400" dirty="0"/>
          </a:p>
          <a:p>
            <a:pPr lvl="1"/>
            <a:r>
              <a:rPr lang="zh-CN" altLang="en-US" sz="1400" dirty="0"/>
              <a:t>长度没有限制</a:t>
            </a:r>
            <a:endParaRPr lang="en-US" altLang="zh-CN" sz="1400" dirty="0"/>
          </a:p>
          <a:p>
            <a:pPr lvl="1"/>
            <a:r>
              <a:rPr lang="zh-CN" altLang="en-US" sz="1400" dirty="0"/>
              <a:t>标识符对大小写敏感，</a:t>
            </a:r>
            <a:r>
              <a:rPr lang="en-US" altLang="zh-CN" sz="1400" dirty="0"/>
              <a:t>python</a:t>
            </a:r>
            <a:r>
              <a:rPr lang="zh-CN" altLang="en-US" sz="1400" dirty="0"/>
              <a:t>和</a:t>
            </a:r>
            <a:r>
              <a:rPr lang="en-US" altLang="zh-CN" sz="1400" dirty="0"/>
              <a:t>Python</a:t>
            </a:r>
            <a:r>
              <a:rPr lang="zh-CN" altLang="en-US" sz="1400" dirty="0"/>
              <a:t>是两个不同的名字</a:t>
            </a:r>
            <a:endParaRPr lang="en-US" altLang="zh-CN" sz="1400" dirty="0"/>
          </a:p>
          <a:p>
            <a:r>
              <a:rPr lang="zh-CN" altLang="en-US" sz="1600" dirty="0"/>
              <a:t>示例程序中的标识符</a:t>
            </a:r>
            <a:endParaRPr lang="en-US" altLang="zh-CN" sz="1600" dirty="0"/>
          </a:p>
          <a:p>
            <a:pPr lvl="1"/>
            <a:r>
              <a:rPr lang="en-US" altLang="zh-CN" sz="1400" dirty="0" err="1"/>
              <a:t>TempStr</a:t>
            </a:r>
            <a:endParaRPr lang="en-US" altLang="zh-CN" sz="1400" dirty="0"/>
          </a:p>
          <a:p>
            <a:pPr lvl="1"/>
            <a:r>
              <a:rPr lang="en-US" altLang="zh-CN" sz="1400" dirty="0"/>
              <a:t>C</a:t>
            </a:r>
          </a:p>
          <a:p>
            <a:pPr lvl="1"/>
            <a:r>
              <a:rPr lang="en-US" altLang="zh-CN" sz="1400" dirty="0"/>
              <a:t>F</a:t>
            </a:r>
            <a:endParaRPr lang="zh-CN" altLang="en-US" sz="1400" dirty="0"/>
          </a:p>
          <a:p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A003A2-E799-404E-9494-06A3151EA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331" y="853552"/>
            <a:ext cx="3398178" cy="19340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5488557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1803E-12B3-411A-AFBC-05A1E516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程序元素分析：保留字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B1C8E7-43D7-4B50-BEC8-3177DF669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5263763" cy="3937000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保留字，也称为关键字，指被编程语言内部定义并保留使用的标识符。</a:t>
            </a:r>
          </a:p>
          <a:p>
            <a:pPr lvl="1"/>
            <a:r>
              <a:rPr lang="zh-CN" altLang="en-US" sz="1600" dirty="0"/>
              <a:t>程序员编写程序</a:t>
            </a:r>
            <a:r>
              <a:rPr lang="zh-CN" altLang="en-US" sz="1600" b="1" dirty="0"/>
              <a:t>不能</a:t>
            </a:r>
            <a:r>
              <a:rPr lang="zh-CN" altLang="en-US" sz="1600" dirty="0"/>
              <a:t>定义与保留字相同的标识符。</a:t>
            </a:r>
          </a:p>
          <a:p>
            <a:pPr lvl="1"/>
            <a:r>
              <a:rPr lang="zh-CN" altLang="en-US" sz="1600" dirty="0"/>
              <a:t>每种程序设计语言都有一套保留字，保留字一般用来构成程序整体框架、表达关键值和具有结构性的复杂语义等。</a:t>
            </a:r>
          </a:p>
          <a:p>
            <a:pPr lvl="1"/>
            <a:r>
              <a:rPr lang="en-US" altLang="zh-CN" sz="1600" dirty="0"/>
              <a:t>Python 3.x</a:t>
            </a:r>
            <a:r>
              <a:rPr lang="zh-CN" altLang="en-US" sz="1600" dirty="0"/>
              <a:t>一共有</a:t>
            </a:r>
            <a:r>
              <a:rPr lang="en-US" altLang="zh-CN" sz="1600" dirty="0"/>
              <a:t>33</a:t>
            </a:r>
            <a:r>
              <a:rPr lang="zh-CN" altLang="en-US" sz="1600" dirty="0"/>
              <a:t>个保留字</a:t>
            </a:r>
            <a:endParaRPr lang="en-US" altLang="zh-CN" sz="1600" dirty="0"/>
          </a:p>
          <a:p>
            <a:pPr lvl="1"/>
            <a:r>
              <a:rPr lang="zh-CN" altLang="en-US" sz="1600" dirty="0"/>
              <a:t>掌握一门编程语言首先要熟记其所对应的保留字。</a:t>
            </a:r>
            <a:endParaRPr lang="en-US" altLang="zh-CN" sz="1600" dirty="0"/>
          </a:p>
          <a:p>
            <a:r>
              <a:rPr lang="zh-CN" altLang="en-US" sz="1800" dirty="0"/>
              <a:t>示例程序中的保留字</a:t>
            </a:r>
            <a:endParaRPr lang="en-US" altLang="zh-CN" sz="1800" dirty="0"/>
          </a:p>
          <a:p>
            <a:pPr lvl="1"/>
            <a:r>
              <a:rPr lang="en-US" altLang="zh-CN" sz="1600" dirty="0"/>
              <a:t>if</a:t>
            </a:r>
            <a:r>
              <a:rPr lang="zh-CN" altLang="en-US" sz="1600" dirty="0"/>
              <a:t> 、</a:t>
            </a:r>
            <a:r>
              <a:rPr lang="en-US" altLang="zh-CN" sz="1600" dirty="0" err="1"/>
              <a:t>elif</a:t>
            </a:r>
            <a:r>
              <a:rPr lang="zh-CN" altLang="en-US" sz="1600" dirty="0"/>
              <a:t>、</a:t>
            </a:r>
            <a:r>
              <a:rPr lang="en-US" altLang="zh-CN" sz="1600" dirty="0"/>
              <a:t>else</a:t>
            </a:r>
            <a:r>
              <a:rPr lang="zh-CN" altLang="en-US" sz="1600" dirty="0"/>
              <a:t>、</a:t>
            </a:r>
            <a:r>
              <a:rPr lang="en-US" altLang="zh-CN" sz="1600" dirty="0"/>
              <a:t>in</a:t>
            </a:r>
          </a:p>
          <a:p>
            <a:pPr lvl="1"/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8A13FE-4919-4361-B9C9-D7075979C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63" y="704850"/>
            <a:ext cx="3398178" cy="19340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8F7B96-B037-4266-ABD9-D1BDCBD8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96" y="2878971"/>
            <a:ext cx="3603333" cy="204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71007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93A8C-9073-43E7-86B7-2F0DF22B7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程序元素分析：字符串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C4CB1-F83C-4EF2-98E3-1D789B4DA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5454595" cy="393700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语言中，字符串是用两个双引号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字符串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或者单引号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字符串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括起来的一个或多个字符。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字符串的两种序号体系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从左到右，从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开始逐位递增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从右到左，从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开始，逐位递减😓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示例中的字符串处理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TempStr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[-1]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：取字符串最后一个字符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Temp[0:-1]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：取字符串从第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个到倒数第二个😓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7E159D-CB43-46BD-A4F0-8848CAA4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736" y="2606149"/>
            <a:ext cx="3082247" cy="12385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8AC963-3E2B-4257-B9CC-A352DE711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115" y="950181"/>
            <a:ext cx="2708685" cy="15416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1606781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0E3C8-E08D-4B62-B569-F541C8CC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程序元素分析：赋值语句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8A7B96-B201-4064-89D9-ACFC3DBE7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5168348" cy="39370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Python</a:t>
            </a:r>
            <a:r>
              <a:rPr lang="zh-CN" altLang="en-US" sz="2400" dirty="0"/>
              <a:t>语言中，等于号</a:t>
            </a:r>
            <a:r>
              <a:rPr lang="en-US" altLang="zh-CN" sz="2400" dirty="0"/>
              <a:t>=</a:t>
            </a:r>
            <a:r>
              <a:rPr lang="zh-CN" altLang="en-US" sz="2400" dirty="0"/>
              <a:t>表示“赋值”</a:t>
            </a:r>
            <a:endParaRPr lang="en-US" altLang="zh-CN" sz="2400" dirty="0"/>
          </a:p>
          <a:p>
            <a:pPr lvl="1"/>
            <a:r>
              <a:rPr lang="zh-CN" altLang="en-US" sz="2000" dirty="0"/>
              <a:t>将等号右侧的值计算后将结果值赋给左侧变量，包含等号（</a:t>
            </a:r>
            <a:r>
              <a:rPr lang="en-US" altLang="zh-CN" sz="2000" dirty="0"/>
              <a:t>=</a:t>
            </a:r>
            <a:r>
              <a:rPr lang="zh-CN" altLang="en-US" sz="2000" dirty="0"/>
              <a:t>）的语句称为“赋值语句”</a:t>
            </a:r>
          </a:p>
          <a:p>
            <a:pPr lvl="1"/>
            <a:r>
              <a:rPr lang="zh-CN" altLang="en-US" sz="2000" dirty="0"/>
              <a:t>切记：这不是数学中的相等</a:t>
            </a:r>
            <a:r>
              <a:rPr lang="en-US" altLang="zh-CN" sz="2000" dirty="0"/>
              <a:t>!!!!</a:t>
            </a:r>
            <a:br>
              <a:rPr lang="en-US" altLang="zh-CN" sz="2000" dirty="0"/>
            </a:br>
            <a:br>
              <a:rPr lang="en-US" altLang="zh-CN" sz="2000" dirty="0"/>
            </a:br>
            <a:br>
              <a:rPr lang="en-US" altLang="zh-CN" sz="2000" dirty="0"/>
            </a:br>
            <a:r>
              <a:rPr lang="zh-CN" altLang="en-US" sz="2000" dirty="0"/>
              <a:t>表示：把</a:t>
            </a:r>
            <a:r>
              <a:rPr lang="en-US" altLang="zh-CN" sz="2000" dirty="0"/>
              <a:t>input</a:t>
            </a:r>
            <a:r>
              <a:rPr lang="zh-CN" altLang="en-US" sz="2000" dirty="0"/>
              <a:t>（用户输入的字符串）返回的值放到</a:t>
            </a:r>
            <a:r>
              <a:rPr lang="en-US" altLang="zh-CN" sz="2000" dirty="0" err="1"/>
              <a:t>TempStr</a:t>
            </a:r>
            <a:r>
              <a:rPr lang="zh-CN" altLang="en-US" sz="2000" dirty="0"/>
              <a:t>这个字符串变量中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530492-5B5A-4A06-89F0-0347C67AA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63" y="704850"/>
            <a:ext cx="3398178" cy="19340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4AC514-FC07-4B6A-927F-B8459AA8F4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5" b="76901"/>
          <a:stretch/>
        </p:blipFill>
        <p:spPr>
          <a:xfrm>
            <a:off x="1310480" y="3192448"/>
            <a:ext cx="3398178" cy="2107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E1ADA1-1743-429A-A3FF-BBF0B151F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63" y="3192448"/>
            <a:ext cx="3085312" cy="124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41133"/>
      </p:ext>
    </p:extLst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4E7CC-D280-4D51-A882-2CEAC9CD1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程序元素分析：同步赋值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11C121-978C-4CB3-BEFA-642B456A8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同步赋值语句：同时给多个变量赋值</a:t>
            </a:r>
          </a:p>
          <a:p>
            <a:pPr lvl="1"/>
            <a:r>
              <a:rPr lang="en-US" altLang="zh-CN" sz="1600" dirty="0"/>
              <a:t>&lt;</a:t>
            </a:r>
            <a:r>
              <a:rPr lang="zh-CN" altLang="en-US" sz="1600" dirty="0"/>
              <a:t>变量</a:t>
            </a:r>
            <a:r>
              <a:rPr lang="en-US" altLang="zh-CN" sz="1600" dirty="0"/>
              <a:t>1&gt;, … ,&lt;</a:t>
            </a:r>
            <a:r>
              <a:rPr lang="zh-CN" altLang="en-US" sz="1600" dirty="0"/>
              <a:t>变量</a:t>
            </a:r>
            <a:r>
              <a:rPr lang="en-US" altLang="zh-CN" sz="1600" dirty="0"/>
              <a:t>N&gt; = &lt;</a:t>
            </a:r>
            <a:r>
              <a:rPr lang="zh-CN" altLang="en-US" sz="1600" dirty="0"/>
              <a:t>表达式</a:t>
            </a:r>
            <a:r>
              <a:rPr lang="en-US" altLang="zh-CN" sz="1600" dirty="0"/>
              <a:t>1&gt; , … ,&lt;</a:t>
            </a:r>
            <a:r>
              <a:rPr lang="zh-CN" altLang="en-US" sz="1600" dirty="0"/>
              <a:t>表达式</a:t>
            </a:r>
            <a:r>
              <a:rPr lang="en-US" altLang="zh-CN" sz="1600" dirty="0"/>
              <a:t>N&gt;</a:t>
            </a:r>
          </a:p>
          <a:p>
            <a:pPr lvl="1"/>
            <a:r>
              <a:rPr lang="en-US" altLang="zh-CN" sz="1600" dirty="0"/>
              <a:t>A, B = 12, 13 </a:t>
            </a:r>
            <a:r>
              <a:rPr lang="zh-CN" altLang="en-US" sz="1600" dirty="0"/>
              <a:t>等价于 </a:t>
            </a:r>
            <a:r>
              <a:rPr lang="en-US" altLang="zh-CN" sz="1600" dirty="0"/>
              <a:t>A = 12  B = 13</a:t>
            </a:r>
          </a:p>
          <a:p>
            <a:pPr lvl="1"/>
            <a:r>
              <a:rPr lang="zh-CN" altLang="en-US" dirty="0"/>
              <a:t>好处：省代码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举例：交换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的值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8068AA-3363-4B32-851C-9213E8409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620" y="1876508"/>
            <a:ext cx="3608421" cy="295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30038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CEED0-A0F4-4F86-BB81-3C39B711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程序元素分析： </a:t>
            </a:r>
            <a:r>
              <a:rPr lang="en-US" altLang="zh-CN" dirty="0"/>
              <a:t>input()</a:t>
            </a:r>
            <a:r>
              <a:rPr lang="zh-CN" altLang="en-US" dirty="0"/>
              <a:t>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EECB21-F7D8-4B89-8656-3005B4B14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5124616" cy="3937000"/>
          </a:xfrm>
        </p:spPr>
        <p:txBody>
          <a:bodyPr/>
          <a:lstStyle/>
          <a:p>
            <a:r>
              <a:rPr lang="en-US" altLang="zh-CN" dirty="0"/>
              <a:t>input()</a:t>
            </a:r>
            <a:r>
              <a:rPr lang="zh-CN" altLang="en-US" dirty="0"/>
              <a:t>是一个系统内置的函数，获取并返回用户在命令行中的输入字符串</a:t>
            </a:r>
            <a:endParaRPr lang="en-US" altLang="zh-CN" dirty="0"/>
          </a:p>
          <a:p>
            <a:pPr lvl="1"/>
            <a:r>
              <a:rPr lang="zh-CN" altLang="en-US" dirty="0"/>
              <a:t>注意：</a:t>
            </a:r>
            <a:r>
              <a:rPr lang="en-US" altLang="zh-CN" dirty="0"/>
              <a:t>input</a:t>
            </a:r>
            <a:r>
              <a:rPr lang="zh-CN" altLang="en-US" dirty="0"/>
              <a:t>不是保留字</a:t>
            </a:r>
          </a:p>
          <a:p>
            <a:pPr lvl="1"/>
            <a:r>
              <a:rPr lang="zh-CN" altLang="en-US" dirty="0"/>
              <a:t>获得用户输入之前，</a:t>
            </a:r>
            <a:r>
              <a:rPr lang="en-US" altLang="zh-CN" dirty="0"/>
              <a:t>input()</a:t>
            </a:r>
            <a:r>
              <a:rPr lang="zh-CN" altLang="en-US" dirty="0"/>
              <a:t>函数可以包含一些提示性文字</a:t>
            </a:r>
          </a:p>
          <a:p>
            <a:pPr lvl="1"/>
            <a:r>
              <a:rPr lang="en-US" altLang="zh-CN" dirty="0"/>
              <a:t>&lt;</a:t>
            </a:r>
            <a:r>
              <a:rPr lang="zh-CN" altLang="en-US" dirty="0"/>
              <a:t>变量</a:t>
            </a:r>
            <a:r>
              <a:rPr lang="en-US" altLang="zh-CN" dirty="0"/>
              <a:t>&gt; = input(&lt;</a:t>
            </a:r>
            <a:r>
              <a:rPr lang="zh-CN" altLang="en-US" dirty="0"/>
              <a:t>提示性文字</a:t>
            </a:r>
            <a:r>
              <a:rPr lang="en-US" altLang="zh-CN" dirty="0"/>
              <a:t>&gt;)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EF0B0A-9008-4712-BE20-E26746B25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55" y="2799144"/>
            <a:ext cx="5076862" cy="213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69954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4AB8D-DCAD-42EE-AD84-036D91F3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程序元素分析： </a:t>
            </a:r>
            <a:r>
              <a:rPr lang="en-US" altLang="zh-CN" dirty="0"/>
              <a:t>eval()</a:t>
            </a:r>
            <a:r>
              <a:rPr lang="zh-CN" altLang="en-US" dirty="0"/>
              <a:t>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B5560A-8B6C-43CC-9C08-A7EA2FD36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eval(&lt;</a:t>
            </a:r>
            <a:r>
              <a:rPr lang="zh-CN" altLang="en-US" dirty="0"/>
              <a:t>字符串</a:t>
            </a:r>
            <a:r>
              <a:rPr lang="en-US" altLang="zh-CN" dirty="0"/>
              <a:t>&gt;)</a:t>
            </a:r>
            <a:r>
              <a:rPr lang="zh-CN" altLang="en-US" dirty="0"/>
              <a:t> 是</a:t>
            </a:r>
            <a:r>
              <a:rPr lang="en-US" altLang="zh-CN" dirty="0"/>
              <a:t>Python</a:t>
            </a:r>
            <a:r>
              <a:rPr lang="zh-CN" altLang="en-US" dirty="0"/>
              <a:t>语言中一个很特殊的函数</a:t>
            </a:r>
            <a:endParaRPr lang="en-US" altLang="zh-CN" dirty="0"/>
          </a:p>
          <a:p>
            <a:pPr lvl="1"/>
            <a:r>
              <a:rPr lang="zh-CN" altLang="en-US" dirty="0"/>
              <a:t>以</a:t>
            </a:r>
            <a:r>
              <a:rPr lang="en-US" altLang="zh-CN" dirty="0"/>
              <a:t>Python</a:t>
            </a:r>
            <a:r>
              <a:rPr lang="zh-CN" altLang="en-US" dirty="0"/>
              <a:t>表达式的方式解析并执行字符串，将返回结果输出</a:t>
            </a:r>
            <a:endParaRPr lang="en-US" altLang="zh-CN" dirty="0"/>
          </a:p>
          <a:p>
            <a:pPr lvl="1"/>
            <a:r>
              <a:rPr lang="zh-CN" altLang="en-US" dirty="0"/>
              <a:t>下面两句语句实现了相同的功能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57BB70-BDEB-4D33-9683-B0ADF53CA0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956" y="1953735"/>
            <a:ext cx="4142094" cy="15726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EC5894-64BE-44B6-A16E-7AD69E8E0A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4" y="1953735"/>
            <a:ext cx="3999379" cy="163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30688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816F2F-98BC-4DE9-8F20-73669393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程序元素分析：输出函数</a:t>
            </a:r>
            <a:r>
              <a:rPr lang="en-US" altLang="zh-CN" dirty="0"/>
              <a:t>print()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6FA4AD-C418-4FB1-8908-26F2C608D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4977517" cy="3937000"/>
          </a:xfrm>
        </p:spPr>
        <p:txBody>
          <a:bodyPr/>
          <a:lstStyle/>
          <a:p>
            <a:r>
              <a:rPr lang="en-US" altLang="zh-CN" dirty="0"/>
              <a:t>print()</a:t>
            </a:r>
            <a:r>
              <a:rPr lang="zh-CN" altLang="en-US" dirty="0"/>
              <a:t>函数用来输出字符信息，或以字符形式输出变量。</a:t>
            </a:r>
          </a:p>
          <a:p>
            <a:pPr lvl="1"/>
            <a:r>
              <a:rPr lang="zh-CN" altLang="en-US" dirty="0"/>
              <a:t>可以输出各种类型变量的值</a:t>
            </a:r>
          </a:p>
          <a:p>
            <a:pPr lvl="1"/>
            <a:r>
              <a:rPr lang="zh-CN" altLang="en-US" dirty="0"/>
              <a:t>可以通过</a:t>
            </a:r>
            <a:r>
              <a:rPr lang="en-US" altLang="zh-CN" dirty="0"/>
              <a:t>%</a:t>
            </a:r>
            <a:r>
              <a:rPr lang="zh-CN" altLang="en-US" dirty="0"/>
              <a:t>来选择要输出的变量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2F419A-A169-4B67-A154-265219290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63" y="704850"/>
            <a:ext cx="3398178" cy="19340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5FD55D-C9A0-4F01-B328-D1C4A183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45" y="2483242"/>
            <a:ext cx="4646443" cy="83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88474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什么是程序？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6043" y="928812"/>
            <a:ext cx="4457375" cy="3714750"/>
          </a:xfrm>
        </p:spPr>
        <p:txBody>
          <a:bodyPr/>
          <a:lstStyle/>
          <a:p>
            <a:r>
              <a:rPr lang="zh-CN" altLang="en-US" sz="1800" b="1" dirty="0"/>
              <a:t>程序（</a:t>
            </a:r>
            <a:r>
              <a:rPr lang="en-US" altLang="zh-CN" sz="1800" b="1" dirty="0"/>
              <a:t>Program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pPr lvl="1"/>
            <a:r>
              <a:rPr lang="zh-CN" altLang="en-US" sz="1500" dirty="0"/>
              <a:t>流程、议程、行程、</a:t>
            </a:r>
            <a:r>
              <a:rPr lang="en-US" altLang="zh-CN" sz="1500" dirty="0"/>
              <a:t>…</a:t>
            </a:r>
          </a:p>
          <a:p>
            <a:pPr lvl="1"/>
            <a:r>
              <a:rPr lang="zh-CN" altLang="en-US" sz="1500" dirty="0"/>
              <a:t>为了完成某项任务，解决某个问题所需要执行的一系列步骤</a:t>
            </a:r>
            <a:endParaRPr lang="en-US" altLang="zh-CN" sz="1500" dirty="0"/>
          </a:p>
          <a:p>
            <a:endParaRPr lang="en-US" altLang="zh-CN" sz="1800" dirty="0"/>
          </a:p>
          <a:p>
            <a:r>
              <a:rPr lang="zh-CN" altLang="en-US" sz="1800" b="1" dirty="0"/>
              <a:t>计算机程序</a:t>
            </a:r>
            <a:endParaRPr lang="en-US" altLang="zh-CN" sz="1800" b="1" dirty="0"/>
          </a:p>
          <a:p>
            <a:pPr lvl="1"/>
            <a:r>
              <a:rPr lang="zh-TW" altLang="en-US" sz="1500" dirty="0"/>
              <a:t>为了</a:t>
            </a:r>
            <a:r>
              <a:rPr lang="zh-CN" altLang="en-US" sz="1500" dirty="0"/>
              <a:t>完成某项任务，解决某个问题由</a:t>
            </a:r>
            <a:r>
              <a:rPr lang="zh-CN" altLang="en-US" sz="1500" dirty="0">
                <a:solidFill>
                  <a:srgbClr val="FF0000"/>
                </a:solidFill>
              </a:rPr>
              <a:t>计算机</a:t>
            </a:r>
            <a:r>
              <a:rPr lang="zh-TW" altLang="en-US" sz="1500" dirty="0"/>
              <a:t>执行的</a:t>
            </a:r>
            <a:r>
              <a:rPr lang="zh-CN" altLang="en-US" sz="1500" dirty="0"/>
              <a:t>一系列</a:t>
            </a:r>
            <a:r>
              <a:rPr lang="zh-TW" altLang="en-US" sz="1500" dirty="0"/>
              <a:t>指令（步骤）</a:t>
            </a:r>
            <a:endParaRPr lang="zh-CN" altLang="en-US" sz="1500" dirty="0"/>
          </a:p>
        </p:txBody>
      </p:sp>
      <p:sp>
        <p:nvSpPr>
          <p:cNvPr id="4" name="Rectangle 3"/>
          <p:cNvSpPr/>
          <p:nvPr/>
        </p:nvSpPr>
        <p:spPr>
          <a:xfrm>
            <a:off x="6580690" y="731560"/>
            <a:ext cx="1101054" cy="3000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rtlCol="0" anchor="ctr">
            <a:spAutoFit/>
          </a:bodyPr>
          <a:lstStyle/>
          <a:p>
            <a:pPr algn="ctr"/>
            <a:r>
              <a:rPr lang="zh-CN" altLang="en-US" sz="1350" kern="0" dirty="0">
                <a:solidFill>
                  <a:srgbClr val="800000"/>
                </a:solidFill>
                <a:latin typeface="微软雅黑"/>
                <a:ea typeface="微软雅黑"/>
                <a:cs typeface="微软雅黑"/>
              </a:rPr>
              <a:t>起床</a:t>
            </a:r>
            <a:endParaRPr lang="en-US" sz="1350" kern="0" dirty="0">
              <a:solidFill>
                <a:srgbClr val="8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80690" y="1268136"/>
            <a:ext cx="1101054" cy="3000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rtlCol="0" anchor="ctr">
            <a:spAutoFit/>
          </a:bodyPr>
          <a:lstStyle/>
          <a:p>
            <a:pPr algn="ctr"/>
            <a:r>
              <a:rPr lang="zh-CN" altLang="en-US" sz="1350" kern="0" dirty="0">
                <a:solidFill>
                  <a:srgbClr val="800000"/>
                </a:solidFill>
                <a:latin typeface="微软雅黑"/>
                <a:ea typeface="微软雅黑"/>
                <a:cs typeface="微软雅黑"/>
              </a:rPr>
              <a:t>洗漱</a:t>
            </a:r>
            <a:endParaRPr lang="en-US" sz="1350" kern="0" dirty="0">
              <a:solidFill>
                <a:srgbClr val="8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80690" y="1814422"/>
            <a:ext cx="1101054" cy="3000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rtlCol="0" anchor="ctr">
            <a:spAutoFit/>
          </a:bodyPr>
          <a:lstStyle/>
          <a:p>
            <a:pPr algn="ctr"/>
            <a:r>
              <a:rPr lang="zh-CN" altLang="en-US" sz="1350" kern="0" dirty="0">
                <a:solidFill>
                  <a:srgbClr val="800000"/>
                </a:solidFill>
                <a:latin typeface="微软雅黑"/>
                <a:ea typeface="微软雅黑"/>
                <a:cs typeface="微软雅黑"/>
              </a:rPr>
              <a:t>穿衣</a:t>
            </a:r>
            <a:endParaRPr lang="en-US" sz="1350" kern="0" dirty="0">
              <a:solidFill>
                <a:srgbClr val="8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79083" y="3134828"/>
            <a:ext cx="1101054" cy="3000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rtlCol="0" anchor="ctr">
            <a:spAutoFit/>
          </a:bodyPr>
          <a:lstStyle/>
          <a:p>
            <a:pPr algn="ctr"/>
            <a:r>
              <a:rPr lang="zh-CN" altLang="en-US" sz="1350" kern="0" dirty="0">
                <a:solidFill>
                  <a:srgbClr val="800000"/>
                </a:solidFill>
                <a:latin typeface="微软雅黑"/>
                <a:ea typeface="微软雅黑"/>
                <a:cs typeface="微软雅黑"/>
              </a:rPr>
              <a:t>出门</a:t>
            </a:r>
            <a:endParaRPr lang="en-US" sz="1350" kern="0" dirty="0">
              <a:solidFill>
                <a:srgbClr val="8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Diamond 4"/>
          <p:cNvSpPr/>
          <p:nvPr/>
        </p:nvSpPr>
        <p:spPr>
          <a:xfrm>
            <a:off x="6400529" y="2371353"/>
            <a:ext cx="1458162" cy="504393"/>
          </a:xfrm>
          <a:prstGeom prst="diamond">
            <a:avLst/>
          </a:prstGeom>
          <a:ln>
            <a:solidFill>
              <a:schemeClr val="accent1"/>
            </a:solidFill>
          </a:ln>
        </p:spPr>
        <p:txBody>
          <a:bodyPr rtlCol="0" anchor="ctr">
            <a:spAutoFit/>
          </a:bodyPr>
          <a:lstStyle/>
          <a:p>
            <a:pPr algn="ctr"/>
            <a:r>
              <a:rPr lang="en-US" sz="1050" kern="0" dirty="0">
                <a:solidFill>
                  <a:srgbClr val="800000"/>
                </a:solidFill>
                <a:latin typeface="微软雅黑"/>
                <a:ea typeface="微软雅黑"/>
                <a:cs typeface="微软雅黑"/>
              </a:rPr>
              <a:t>是否下雨</a:t>
            </a:r>
          </a:p>
        </p:txBody>
      </p:sp>
      <p:cxnSp>
        <p:nvCxnSpPr>
          <p:cNvPr id="11" name="Straight Arrow Connector 10"/>
          <p:cNvCxnSpPr>
            <a:stCxn id="4" idx="2"/>
            <a:endCxn id="6" idx="0"/>
          </p:cNvCxnSpPr>
          <p:nvPr/>
        </p:nvCxnSpPr>
        <p:spPr bwMode="auto">
          <a:xfrm>
            <a:off x="7131217" y="1031642"/>
            <a:ext cx="0" cy="2364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2"/>
            <a:endCxn id="8" idx="0"/>
          </p:cNvCxnSpPr>
          <p:nvPr/>
        </p:nvCxnSpPr>
        <p:spPr bwMode="auto">
          <a:xfrm>
            <a:off x="7131217" y="1568218"/>
            <a:ext cx="0" cy="2462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>
            <a:stCxn id="5" idx="2"/>
            <a:endCxn id="9" idx="0"/>
          </p:cNvCxnSpPr>
          <p:nvPr/>
        </p:nvCxnSpPr>
        <p:spPr bwMode="auto">
          <a:xfrm>
            <a:off x="7129610" y="2875746"/>
            <a:ext cx="0" cy="2590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8" idx="2"/>
            <a:endCxn id="5" idx="0"/>
          </p:cNvCxnSpPr>
          <p:nvPr/>
        </p:nvCxnSpPr>
        <p:spPr bwMode="auto">
          <a:xfrm flipH="1">
            <a:off x="7129610" y="2114504"/>
            <a:ext cx="1607" cy="2568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tangle 26"/>
          <p:cNvSpPr/>
          <p:nvPr/>
        </p:nvSpPr>
        <p:spPr>
          <a:xfrm>
            <a:off x="5058054" y="3131432"/>
            <a:ext cx="1101054" cy="3000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rtlCol="0" anchor="ctr">
            <a:spAutoFit/>
          </a:bodyPr>
          <a:lstStyle/>
          <a:p>
            <a:pPr algn="ctr"/>
            <a:r>
              <a:rPr lang="zh-CN" altLang="en-US" sz="1350" kern="0" dirty="0">
                <a:solidFill>
                  <a:srgbClr val="800000"/>
                </a:solidFill>
                <a:latin typeface="微软雅黑"/>
                <a:ea typeface="微软雅黑"/>
                <a:cs typeface="微软雅黑"/>
              </a:rPr>
              <a:t>打伞</a:t>
            </a:r>
            <a:endParaRPr lang="en-US" sz="1350" kern="0" dirty="0">
              <a:solidFill>
                <a:srgbClr val="800000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41" name="Elbow Connector 40"/>
          <p:cNvCxnSpPr>
            <a:stCxn id="5" idx="1"/>
            <a:endCxn id="27" idx="0"/>
          </p:cNvCxnSpPr>
          <p:nvPr/>
        </p:nvCxnSpPr>
        <p:spPr bwMode="auto">
          <a:xfrm rot="10800000" flipV="1">
            <a:off x="5608581" y="2623550"/>
            <a:ext cx="791948" cy="50788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>
            <a:stCxn id="27" idx="3"/>
            <a:endCxn id="9" idx="1"/>
          </p:cNvCxnSpPr>
          <p:nvPr/>
        </p:nvCxnSpPr>
        <p:spPr bwMode="auto">
          <a:xfrm>
            <a:off x="6159108" y="3281473"/>
            <a:ext cx="419975" cy="33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TextBox 45"/>
          <p:cNvSpPr txBox="1"/>
          <p:nvPr/>
        </p:nvSpPr>
        <p:spPr>
          <a:xfrm>
            <a:off x="5770600" y="2335982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latin typeface="微软雅黑"/>
                <a:ea typeface="微软雅黑"/>
                <a:cs typeface="微软雅黑"/>
              </a:rPr>
              <a:t>是</a:t>
            </a:r>
            <a:endParaRPr lang="en-US" sz="105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31217" y="285282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latin typeface="微软雅黑"/>
                <a:ea typeface="微软雅黑"/>
                <a:cs typeface="微软雅黑"/>
              </a:rPr>
              <a:t>否</a:t>
            </a:r>
            <a:endParaRPr lang="en-US" sz="105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63616878"/>
      </p:ext>
    </p:extLst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F4D8F-DAD1-4DDB-B89C-394F42A1B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程序元素分析：流程控制语句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E985C-B5DE-46FA-AAD9-05E75A2C7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4786685" cy="3937000"/>
          </a:xfrm>
        </p:spPr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：如果满足某个，则执行其控制下（缩进的）程序部分（跳过</a:t>
            </a:r>
            <a:r>
              <a:rPr lang="en-US" altLang="zh-CN" dirty="0"/>
              <a:t>else</a:t>
            </a:r>
            <a:r>
              <a:rPr lang="zh-CN" altLang="en-US" dirty="0"/>
              <a:t>和</a:t>
            </a:r>
            <a:r>
              <a:rPr lang="en-US" altLang="zh-CN" dirty="0" err="1"/>
              <a:t>elif</a:t>
            </a:r>
            <a:r>
              <a:rPr lang="zh-CN" altLang="en-US" dirty="0"/>
              <a:t>部分）</a:t>
            </a:r>
            <a:endParaRPr lang="en-US" altLang="zh-CN" dirty="0"/>
          </a:p>
          <a:p>
            <a:r>
              <a:rPr lang="en-US" altLang="zh-CN" dirty="0"/>
              <a:t>else: </a:t>
            </a:r>
            <a:r>
              <a:rPr lang="zh-CN" altLang="en-US" dirty="0"/>
              <a:t>与</a:t>
            </a:r>
            <a:r>
              <a:rPr lang="en-US" altLang="zh-CN" dirty="0"/>
              <a:t>if</a:t>
            </a:r>
            <a:r>
              <a:rPr lang="zh-CN" altLang="en-US" dirty="0"/>
              <a:t>相对应，如果不满足，则执行其控制下的程序</a:t>
            </a:r>
            <a:endParaRPr lang="en-US" altLang="zh-CN" dirty="0"/>
          </a:p>
          <a:p>
            <a:r>
              <a:rPr lang="en-US" altLang="zh-CN" dirty="0" err="1"/>
              <a:t>elif</a:t>
            </a:r>
            <a:r>
              <a:rPr lang="zh-CN" altLang="en-US" dirty="0"/>
              <a:t>：</a:t>
            </a:r>
            <a:r>
              <a:rPr lang="en-US" altLang="zh-CN" dirty="0"/>
              <a:t>else if</a:t>
            </a:r>
            <a:r>
              <a:rPr lang="zh-CN" altLang="en-US" dirty="0"/>
              <a:t>的缩写</a:t>
            </a:r>
            <a:endParaRPr lang="en-US" altLang="zh-CN" dirty="0"/>
          </a:p>
          <a:p>
            <a:pPr lvl="1"/>
            <a:r>
              <a:rPr lang="zh-CN" altLang="en-US" dirty="0"/>
              <a:t>如果第一个</a:t>
            </a:r>
            <a:r>
              <a:rPr lang="en-US" altLang="zh-CN" dirty="0"/>
              <a:t>if</a:t>
            </a:r>
            <a:r>
              <a:rPr lang="zh-CN" altLang="en-US" dirty="0"/>
              <a:t>不满足条件，抢在后面的</a:t>
            </a:r>
            <a:r>
              <a:rPr lang="en-US" altLang="zh-CN" dirty="0"/>
              <a:t>else</a:t>
            </a:r>
            <a:r>
              <a:rPr lang="zh-CN" altLang="en-US" dirty="0"/>
              <a:t>之前再判断一次（截胡）</a:t>
            </a:r>
            <a:endParaRPr lang="en-US" altLang="zh-CN" dirty="0"/>
          </a:p>
          <a:p>
            <a:pPr lvl="1"/>
            <a:r>
              <a:rPr lang="zh-CN" altLang="en-US" dirty="0"/>
              <a:t>如果满足条件，执行其控制的程序（跳过</a:t>
            </a:r>
            <a:r>
              <a:rPr lang="en-US" altLang="zh-CN" dirty="0"/>
              <a:t>else</a:t>
            </a:r>
            <a:r>
              <a:rPr lang="zh-CN" altLang="en-US" dirty="0"/>
              <a:t>部分）</a:t>
            </a:r>
            <a:endParaRPr lang="en-US" altLang="zh-CN" dirty="0"/>
          </a:p>
          <a:p>
            <a:pPr lvl="1"/>
            <a:r>
              <a:rPr lang="en-US" altLang="zh-CN" dirty="0" err="1"/>
              <a:t>elif</a:t>
            </a:r>
            <a:r>
              <a:rPr lang="zh-CN" altLang="en-US" dirty="0"/>
              <a:t>可以有</a:t>
            </a:r>
            <a:r>
              <a:rPr lang="en-US" altLang="zh-CN" dirty="0"/>
              <a:t>0-N</a:t>
            </a:r>
            <a:r>
              <a:rPr lang="zh-CN" altLang="en-US" dirty="0"/>
              <a:t>个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AC8083-0B0E-4CB2-81A8-5BFD42EF9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622" y="819150"/>
            <a:ext cx="3398178" cy="19340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1622478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C8600-65F6-4265-B02A-E6F84DA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画图程序实例：问题描述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D325C-BCDD-49B5-BF3A-5D3A4440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819150"/>
            <a:ext cx="8042743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/>
              <a:t>用</a:t>
            </a:r>
            <a:r>
              <a:rPr lang="en-US" altLang="zh-CN" dirty="0"/>
              <a:t>Python</a:t>
            </a:r>
            <a:r>
              <a:rPr lang="zh-CN" altLang="en-US" dirty="0"/>
              <a:t>画一条蟒蛇</a:t>
            </a:r>
            <a:endParaRPr lang="en-US" altLang="zh-CN" dirty="0"/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/>
          </a:p>
          <a:p>
            <a:pPr algn="just"/>
            <a:endParaRPr lang="en-US" altLang="zh-CN" dirty="0"/>
          </a:p>
          <a:p>
            <a:r>
              <a:rPr lang="zh-CN" altLang="en-US" dirty="0"/>
              <a:t>问题</a:t>
            </a:r>
            <a:r>
              <a:rPr lang="en-US" altLang="zh-CN" dirty="0"/>
              <a:t>1: </a:t>
            </a:r>
            <a:r>
              <a:rPr lang="zh-CN" altLang="en-US" dirty="0"/>
              <a:t>计算机绘图是什么原理？</a:t>
            </a:r>
            <a:endParaRPr lang="en-US" altLang="zh-CN" dirty="0"/>
          </a:p>
          <a:p>
            <a:pPr lvl="1"/>
            <a:r>
              <a:rPr lang="zh-CN" altLang="en-US" dirty="0"/>
              <a:t>一段程序为何能够产生窗体？为何能在窗体上绘制图形？</a:t>
            </a:r>
          </a:p>
          <a:p>
            <a:endParaRPr lang="en-US" altLang="zh-CN" dirty="0"/>
          </a:p>
          <a:p>
            <a:r>
              <a:rPr lang="zh-CN" altLang="en-US" dirty="0"/>
              <a:t>问题</a:t>
            </a:r>
            <a:r>
              <a:rPr lang="en-US" altLang="zh-CN" dirty="0"/>
              <a:t>2: Python</a:t>
            </a:r>
            <a:r>
              <a:rPr lang="zh-CN" altLang="en-US" dirty="0"/>
              <a:t>蟒蛇绘制从哪里开始？</a:t>
            </a:r>
            <a:endParaRPr lang="en-US" altLang="zh-CN" dirty="0"/>
          </a:p>
          <a:p>
            <a:pPr lvl="1"/>
            <a:r>
              <a:rPr lang="zh-CN" altLang="en-US" dirty="0"/>
              <a:t>如何绘制一条线？如何绘制一个弧形？如何绘制一个蟒蛇？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3D1703-1FB0-45BB-A170-AB18C76B47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47" y="1276635"/>
            <a:ext cx="3920508" cy="87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19283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FFB25-9476-49CD-92CB-5C96AFA2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示例程序：在</a:t>
            </a:r>
            <a:r>
              <a:rPr lang="en-US" altLang="zh-CN" dirty="0"/>
              <a:t>Jupiter Notebook</a:t>
            </a:r>
            <a:r>
              <a:rPr lang="zh-CN" altLang="en-US" dirty="0"/>
              <a:t>中运行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385FFF-ED51-475B-A0D8-3F7CF46B38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4" y="952618"/>
            <a:ext cx="9144000" cy="310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96421"/>
      </p:ext>
    </p:extLst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B4F1C4-56FA-4752-B46E-4647D4FB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示例程序：在</a:t>
            </a:r>
            <a:r>
              <a:rPr lang="en-US" altLang="zh-CN" dirty="0"/>
              <a:t>PyCharm</a:t>
            </a:r>
            <a:r>
              <a:rPr lang="zh-CN" altLang="en-US" dirty="0"/>
              <a:t>中运行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A983A8-EDF4-4113-9AB5-9855F33C2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99E6B938-CD10-40D3-B131-98B7CE7545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16" y="778328"/>
            <a:ext cx="6775805" cy="409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61156"/>
      </p:ext>
    </p:extLst>
  </p:cSld>
  <p:clrMapOvr>
    <a:masterClrMapping/>
  </p:clrMapOvr>
  <p:transition spd="slow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CCFB8-306E-445C-A0C7-DBF20C2D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画图程序解析：库引用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E48F7DE9-521B-497E-8A68-4D69B93A9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import turtle </a:t>
            </a:r>
          </a:p>
          <a:p>
            <a:pPr lvl="1"/>
            <a:r>
              <a:rPr lang="en-US" altLang="zh-CN" dirty="0"/>
              <a:t>import </a:t>
            </a:r>
            <a:r>
              <a:rPr lang="zh-CN" altLang="en-US" dirty="0"/>
              <a:t>为保留字</a:t>
            </a:r>
            <a:endParaRPr lang="en-US" altLang="zh-CN" dirty="0"/>
          </a:p>
          <a:p>
            <a:pPr lvl="1"/>
            <a:r>
              <a:rPr lang="zh-CN" altLang="en-US" dirty="0"/>
              <a:t>引入会图库</a:t>
            </a:r>
            <a:r>
              <a:rPr lang="en-US" altLang="zh-CN" dirty="0"/>
              <a:t>turtle</a:t>
            </a:r>
          </a:p>
          <a:p>
            <a:endParaRPr lang="en-US" altLang="zh-CN" dirty="0"/>
          </a:p>
          <a:p>
            <a:pPr lvl="1"/>
            <a:r>
              <a:rPr lang="zh-CN" altLang="en-US" dirty="0"/>
              <a:t>更加简洁的用法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800" b="1" dirty="0"/>
              <a:t>import turtle as t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引入函数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800" dirty="0"/>
              <a:t>from turtle import &lt;</a:t>
            </a:r>
            <a:r>
              <a:rPr lang="zh-CN" altLang="en-US" sz="1800" dirty="0"/>
              <a:t>函数名</a:t>
            </a:r>
            <a:r>
              <a:rPr lang="en-US" altLang="zh-CN" sz="1800" dirty="0"/>
              <a:t>&gt;</a:t>
            </a:r>
          </a:p>
          <a:p>
            <a:pPr marL="0" indent="0">
              <a:buNone/>
            </a:pPr>
            <a:r>
              <a:rPr lang="en-US" altLang="zh-CN" sz="1800" dirty="0"/>
              <a:t>from turtle import *</a:t>
            </a:r>
            <a:endParaRPr lang="en-US" altLang="zh-CN" dirty="0"/>
          </a:p>
        </p:txBody>
      </p:sp>
      <p:pic>
        <p:nvPicPr>
          <p:cNvPr id="13" name="内容占位符 10">
            <a:extLst>
              <a:ext uri="{FF2B5EF4-FFF2-40B4-BE49-F238E27FC236}">
                <a16:creationId xmlns:a16="http://schemas.microsoft.com/office/drawing/2014/main" id="{15B6D33C-C168-46EA-A78A-B309ECD6D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943" y="934094"/>
            <a:ext cx="2707490" cy="33267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5E753F0-A645-4161-A496-5883CA5C8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10" y="934094"/>
            <a:ext cx="2340305" cy="332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75809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A23B4F-0F3E-44DF-8B10-824E8A99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画图程序解析：构建画板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842130-AC48-486A-A282-49497CB5E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6296810" cy="39370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1800" dirty="0" err="1"/>
              <a:t>t.setup</a:t>
            </a:r>
            <a:r>
              <a:rPr lang="en-US" altLang="zh-CN" sz="1800" dirty="0"/>
              <a:t>(width=_CFG["width"], height=_CFG["height"], </a:t>
            </a:r>
            <a:r>
              <a:rPr lang="en-US" altLang="zh-CN" sz="1800" dirty="0" err="1"/>
              <a:t>startx</a:t>
            </a:r>
            <a:r>
              <a:rPr lang="en-US" altLang="zh-CN" sz="1800" dirty="0"/>
              <a:t>=_CFG["</a:t>
            </a:r>
            <a:r>
              <a:rPr lang="en-US" altLang="zh-CN" sz="1800" dirty="0" err="1"/>
              <a:t>leftright</a:t>
            </a:r>
            <a:r>
              <a:rPr lang="en-US" altLang="zh-CN" sz="1800" dirty="0"/>
              <a:t>"],  </a:t>
            </a:r>
            <a:r>
              <a:rPr lang="en-US" altLang="zh-CN" sz="1800" dirty="0" err="1"/>
              <a:t>starty</a:t>
            </a:r>
            <a:r>
              <a:rPr lang="en-US" altLang="zh-CN" sz="1800" dirty="0"/>
              <a:t>=_CFG["</a:t>
            </a:r>
            <a:r>
              <a:rPr lang="en-US" altLang="zh-CN" sz="1800" dirty="0" err="1"/>
              <a:t>topbottom</a:t>
            </a:r>
            <a:r>
              <a:rPr lang="en-US" altLang="zh-CN" sz="1800" dirty="0"/>
              <a:t>"])</a:t>
            </a:r>
          </a:p>
          <a:p>
            <a:pPr lvl="1">
              <a:lnSpc>
                <a:spcPct val="110000"/>
              </a:lnSpc>
            </a:pPr>
            <a:r>
              <a:rPr lang="zh-CN" altLang="en-US" sz="1600" dirty="0"/>
              <a:t>设置主窗口的大小和位置。</a:t>
            </a:r>
          </a:p>
          <a:p>
            <a:pPr lvl="1">
              <a:lnSpc>
                <a:spcPct val="110000"/>
              </a:lnSpc>
            </a:pPr>
            <a:r>
              <a:rPr lang="en-US" altLang="zh-CN" sz="1600" dirty="0"/>
              <a:t>width -- </a:t>
            </a:r>
            <a:r>
              <a:rPr lang="zh-CN" altLang="en-US" sz="1600" dirty="0"/>
              <a:t>默认为屏幕的 </a:t>
            </a:r>
            <a:r>
              <a:rPr lang="en-US" altLang="zh-CN" sz="1600" dirty="0"/>
              <a:t>50%</a:t>
            </a:r>
          </a:p>
          <a:p>
            <a:pPr lvl="1">
              <a:lnSpc>
                <a:spcPct val="110000"/>
              </a:lnSpc>
            </a:pPr>
            <a:r>
              <a:rPr lang="en-US" altLang="zh-CN" sz="1600" dirty="0"/>
              <a:t>height -- </a:t>
            </a:r>
            <a:r>
              <a:rPr lang="zh-CN" altLang="en-US" sz="1600" dirty="0"/>
              <a:t>默认为屏幕的 </a:t>
            </a:r>
            <a:r>
              <a:rPr lang="en-US" altLang="zh-CN" sz="1600" dirty="0"/>
              <a:t>75%</a:t>
            </a:r>
          </a:p>
          <a:p>
            <a:pPr lvl="1">
              <a:lnSpc>
                <a:spcPct val="110000"/>
              </a:lnSpc>
            </a:pPr>
            <a:r>
              <a:rPr lang="en-US" altLang="zh-CN" sz="1600" dirty="0" err="1"/>
              <a:t>startx</a:t>
            </a:r>
            <a:r>
              <a:rPr lang="en-US" altLang="zh-CN" sz="1600" dirty="0"/>
              <a:t> -- </a:t>
            </a:r>
            <a:r>
              <a:rPr lang="zh-CN" altLang="en-US" sz="1600" dirty="0"/>
              <a:t>表示初始位置距离屏幕左边缘多少像素</a:t>
            </a:r>
          </a:p>
          <a:p>
            <a:pPr lvl="1">
              <a:lnSpc>
                <a:spcPct val="110000"/>
              </a:lnSpc>
            </a:pPr>
            <a:r>
              <a:rPr lang="en-US" altLang="zh-CN" sz="1600" dirty="0" err="1"/>
              <a:t>starty</a:t>
            </a:r>
            <a:r>
              <a:rPr lang="en-US" altLang="zh-CN" sz="1600" dirty="0"/>
              <a:t> -- </a:t>
            </a:r>
            <a:r>
              <a:rPr lang="zh-CN" altLang="en-US" sz="1600" dirty="0"/>
              <a:t>表示初始位置距离屏幕上边缘多少像素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FBE4AA-0656-4382-8AF0-F5EAD1E53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10" y="934094"/>
            <a:ext cx="2340305" cy="332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19617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1ECAF-9CDF-46E6-80DD-8C6E46B8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画图程序解析：画笔控制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C4D8A7-E5C4-4A2E-BE50-ED00F377F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 err="1"/>
              <a:t>t.penup</a:t>
            </a:r>
            <a:r>
              <a:rPr lang="en-US" altLang="zh-CN" dirty="0"/>
              <a:t>()</a:t>
            </a:r>
            <a:r>
              <a:rPr lang="zh-CN" altLang="en-US" dirty="0"/>
              <a:t>：提笔，不留笔迹</a:t>
            </a:r>
            <a:endParaRPr lang="en-US" altLang="zh-CN" dirty="0"/>
          </a:p>
          <a:p>
            <a:r>
              <a:rPr lang="en-US" altLang="zh-CN" dirty="0" err="1"/>
              <a:t>t.pendown</a:t>
            </a:r>
            <a:r>
              <a:rPr lang="en-US" altLang="zh-CN" dirty="0"/>
              <a:t>()</a:t>
            </a:r>
            <a:r>
              <a:rPr lang="zh-CN" altLang="en-US" dirty="0"/>
              <a:t>：下笔，开始画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t.pensize</a:t>
            </a:r>
            <a:r>
              <a:rPr lang="en-US" altLang="zh-CN" dirty="0"/>
              <a:t>(width)</a:t>
            </a:r>
            <a:r>
              <a:rPr lang="zh-CN" altLang="en-US" dirty="0"/>
              <a:t>：画笔宽度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 err="1"/>
              <a:t>t.pencolor</a:t>
            </a:r>
            <a:r>
              <a:rPr lang="en-US" altLang="zh-CN" dirty="0"/>
              <a:t>( )</a:t>
            </a:r>
            <a:r>
              <a:rPr lang="zh-CN" altLang="en-US" dirty="0"/>
              <a:t>：画笔颜色</a:t>
            </a:r>
            <a:endParaRPr lang="en-US" altLang="zh-CN" dirty="0"/>
          </a:p>
          <a:p>
            <a:pPr lvl="1"/>
            <a:r>
              <a:rPr lang="zh-CN" altLang="en-US" dirty="0"/>
              <a:t>颜色值</a:t>
            </a:r>
            <a:endParaRPr lang="en-US" altLang="zh-CN" dirty="0"/>
          </a:p>
          <a:p>
            <a:pPr lvl="1"/>
            <a:r>
              <a:rPr lang="en-US" altLang="zh-CN" dirty="0"/>
              <a:t>RBG </a:t>
            </a:r>
            <a:r>
              <a:rPr lang="en-US" altLang="zh-CN" b="1" dirty="0" err="1"/>
              <a:t>t.pencolor</a:t>
            </a:r>
            <a:r>
              <a:rPr lang="en-US" altLang="zh-CN" b="1" dirty="0"/>
              <a:t>(0.63, 0.13, 0.94)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37439C-DDE6-4B3E-A7CD-7562A168A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760" y="704850"/>
            <a:ext cx="3018640" cy="429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44024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1ECAF-9CDF-46E6-80DD-8C6E46B8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画图程序解析：画笔运动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C4D8A7-E5C4-4A2E-BE50-ED00F377F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5312560" cy="205105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dirty="0" err="1"/>
              <a:t>t.fd</a:t>
            </a:r>
            <a:r>
              <a:rPr lang="en-US" altLang="zh-CN" dirty="0"/>
              <a:t>(d)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海龟前进 </a:t>
            </a:r>
            <a:r>
              <a:rPr lang="en-US" altLang="zh-CN" i="1" dirty="0"/>
              <a:t>distance</a:t>
            </a:r>
            <a:r>
              <a:rPr lang="en-US" altLang="zh-CN" dirty="0"/>
              <a:t> </a:t>
            </a:r>
            <a:r>
              <a:rPr lang="zh-CN" altLang="en-US" dirty="0"/>
              <a:t>指定的距离，方向为海龟的朝向。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 err="1"/>
              <a:t>t.circle</a:t>
            </a:r>
            <a:r>
              <a:rPr lang="en-US" altLang="zh-CN" dirty="0"/>
              <a:t>(radius, extent=None)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绘制一个 </a:t>
            </a:r>
            <a:r>
              <a:rPr lang="en-US" altLang="zh-CN" i="1" dirty="0"/>
              <a:t>radius</a:t>
            </a:r>
            <a:r>
              <a:rPr lang="zh-CN" altLang="en-US" dirty="0"/>
              <a:t> 指定半径的圆，圆心在海龟左边 </a:t>
            </a:r>
            <a:r>
              <a:rPr lang="en-US" altLang="zh-CN" i="1" dirty="0"/>
              <a:t>radius</a:t>
            </a:r>
            <a:r>
              <a:rPr lang="zh-CN" altLang="en-US" dirty="0"/>
              <a:t> 个单位；</a:t>
            </a:r>
            <a:r>
              <a:rPr lang="en-US" altLang="zh-CN" i="1" dirty="0"/>
              <a:t>extent</a:t>
            </a:r>
            <a:r>
              <a:rPr lang="zh-CN" altLang="en-US" dirty="0"/>
              <a:t> 为一个夹角，用来决定绘制圆的一部分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37439C-DDE6-4B3E-A7CD-7562A168A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60" y="814385"/>
            <a:ext cx="2815440" cy="40021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30DBFC-EE06-4FC0-B6A7-EDFB1B83D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2886473"/>
            <a:ext cx="5420017" cy="205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75787"/>
      </p:ext>
    </p:extLst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1ECAF-9CDF-46E6-80DD-8C6E46B8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画图程序解析：方向控制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C4D8A7-E5C4-4A2E-BE50-ED00F377F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5312560" cy="205105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 err="1"/>
              <a:t>turtle.seth</a:t>
            </a:r>
            <a:r>
              <a:rPr lang="en-US" altLang="zh-CN" dirty="0"/>
              <a:t>(</a:t>
            </a:r>
            <a:r>
              <a:rPr lang="en-US" altLang="zh-CN" dirty="0" err="1"/>
              <a:t>to_angle</a:t>
            </a:r>
            <a:r>
              <a:rPr lang="en-US" altLang="zh-CN" dirty="0"/>
              <a:t>)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设置海龟的朝向为 </a:t>
            </a:r>
            <a:r>
              <a:rPr lang="en-US" altLang="zh-CN" dirty="0" err="1"/>
              <a:t>to_angle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 err="1"/>
              <a:t>turtle.left</a:t>
            </a:r>
            <a:r>
              <a:rPr lang="en-US" altLang="zh-CN" dirty="0"/>
              <a:t> (angle ) 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海龟向左转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 err="1"/>
              <a:t>turtle.right</a:t>
            </a:r>
            <a:r>
              <a:rPr lang="en-US" altLang="zh-CN" dirty="0"/>
              <a:t> (angle) 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海龟向右转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37439C-DDE6-4B3E-A7CD-7562A168A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60" y="814385"/>
            <a:ext cx="2815440" cy="40021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9DD52F8-6A1C-475E-BE34-87162073CA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95" y="2943323"/>
            <a:ext cx="5539648" cy="18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69147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CB5C19-D925-44EE-8544-BA1F25A0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画图程序解析：循环语句与</a:t>
            </a:r>
            <a:r>
              <a:rPr lang="en-US" altLang="zh-CN" dirty="0"/>
              <a:t>Range()</a:t>
            </a:r>
            <a:r>
              <a:rPr lang="zh-CN" altLang="en-US" dirty="0"/>
              <a:t>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405D4F-2B4F-49B5-AC1E-63A9BBCC7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for&lt;</a:t>
            </a:r>
            <a:r>
              <a:rPr lang="zh-CN" altLang="en-US" b="1" dirty="0"/>
              <a:t>变量</a:t>
            </a:r>
            <a:r>
              <a:rPr lang="en-US" altLang="zh-CN" b="1" dirty="0"/>
              <a:t>&gt;  in range(&lt;</a:t>
            </a:r>
            <a:r>
              <a:rPr lang="zh-CN" altLang="en-US" b="1" dirty="0"/>
              <a:t>次数</a:t>
            </a:r>
            <a:r>
              <a:rPr lang="en-US" altLang="zh-CN" b="1" dirty="0"/>
              <a:t>&gt;):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b="1" dirty="0"/>
              <a:t>    &lt;</a:t>
            </a:r>
            <a:r>
              <a:rPr lang="zh-CN" altLang="en-US" b="1" dirty="0"/>
              <a:t>被循环执行的语句</a:t>
            </a:r>
            <a:r>
              <a:rPr lang="en-US" altLang="zh-CN" b="1" dirty="0"/>
              <a:t>&gt;</a:t>
            </a:r>
          </a:p>
          <a:p>
            <a:pPr marL="0" indent="0">
              <a:buNone/>
            </a:pPr>
            <a:endParaRPr lang="en-US" altLang="zh-CN" b="1" dirty="0"/>
          </a:p>
          <a:p>
            <a:r>
              <a:rPr lang="en-US" altLang="zh-CN" dirty="0"/>
              <a:t>range(N): </a:t>
            </a:r>
            <a:r>
              <a:rPr lang="zh-CN" altLang="en-US" dirty="0"/>
              <a:t>产生整数序列 </a:t>
            </a:r>
            <a:r>
              <a:rPr lang="en-US" altLang="zh-CN" dirty="0"/>
              <a:t>[0, 1, 2, …, N-1]</a:t>
            </a:r>
          </a:p>
          <a:p>
            <a:r>
              <a:rPr lang="en-US" altLang="zh-CN" dirty="0"/>
              <a:t>&lt;</a:t>
            </a:r>
            <a:r>
              <a:rPr lang="zh-CN" altLang="en-US" dirty="0"/>
              <a:t>变量</a:t>
            </a:r>
            <a:r>
              <a:rPr lang="en-US" altLang="zh-CN" dirty="0"/>
              <a:t>&gt;</a:t>
            </a:r>
            <a:r>
              <a:rPr lang="zh-CN" altLang="en-US" dirty="0"/>
              <a:t>表示每次循环的计数，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&lt;</a:t>
            </a:r>
            <a:r>
              <a:rPr lang="zh-CN" altLang="en-US" dirty="0"/>
              <a:t>次数</a:t>
            </a:r>
            <a:r>
              <a:rPr lang="en-US" altLang="zh-CN" dirty="0"/>
              <a:t>&gt;-1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A8706D-DA9B-4ABA-9072-C7929CB51A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840090"/>
            <a:ext cx="5422900" cy="21037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C0616E-C507-4E20-8ED6-1AC008F89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560" y="839008"/>
            <a:ext cx="2815440" cy="40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35682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微软雅黑"/>
                <a:ea typeface="微软雅黑"/>
                <a:cs typeface="微软雅黑"/>
              </a:rPr>
              <a:t>什么是计算机？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dirty="0">
                <a:latin typeface="微软雅黑"/>
                <a:ea typeface="微软雅黑"/>
                <a:cs typeface="微软雅黑"/>
              </a:rPr>
              <a:t>计算机（</a:t>
            </a:r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C</a:t>
            </a:r>
            <a:r>
              <a:rPr lang="en-US" altLang="zh-TW" sz="1800" dirty="0">
                <a:latin typeface="微软雅黑"/>
                <a:ea typeface="微软雅黑"/>
                <a:cs typeface="微软雅黑"/>
              </a:rPr>
              <a:t>omputer</a:t>
            </a:r>
            <a:r>
              <a:rPr lang="zh-TW" altLang="en-US" sz="1800" dirty="0">
                <a:latin typeface="微软雅黑"/>
                <a:ea typeface="微软雅黑"/>
                <a:cs typeface="微软雅黑"/>
              </a:rPr>
              <a:t>）</a:t>
            </a:r>
            <a:endParaRPr lang="en-US" altLang="zh-TW" sz="18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lang="zh-TW" altLang="en-US" sz="1500" dirty="0">
                <a:latin typeface="微软雅黑"/>
                <a:ea typeface="微软雅黑"/>
                <a:cs typeface="微软雅黑"/>
              </a:rPr>
              <a:t>能够按照</a:t>
            </a:r>
            <a:r>
              <a:rPr lang="zh-TW" altLang="en-US" sz="15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程序</a:t>
            </a:r>
            <a:r>
              <a:rPr lang="zh-TW" altLang="en-US" sz="1500" dirty="0">
                <a:latin typeface="微软雅黑"/>
                <a:ea typeface="微软雅黑"/>
                <a:cs typeface="微软雅黑"/>
              </a:rPr>
              <a:t>自动运行的</a:t>
            </a:r>
            <a:r>
              <a:rPr lang="zh-CN" altLang="en-US" sz="1500" dirty="0">
                <a:latin typeface="微软雅黑"/>
                <a:ea typeface="微软雅黑"/>
                <a:cs typeface="微软雅黑"/>
              </a:rPr>
              <a:t>机器</a:t>
            </a:r>
            <a:endParaRPr lang="en-US" altLang="zh-TW" sz="1500" dirty="0">
              <a:latin typeface="微软雅黑"/>
              <a:ea typeface="微软雅黑"/>
              <a:cs typeface="微软雅黑"/>
            </a:endParaRPr>
          </a:p>
          <a:p>
            <a:r>
              <a:rPr lang="zh-CN" altLang="en-US" sz="1800" dirty="0">
                <a:latin typeface="微软雅黑"/>
                <a:ea typeface="微软雅黑"/>
                <a:cs typeface="微软雅黑"/>
              </a:rPr>
              <a:t>组成</a:t>
            </a:r>
            <a:endParaRPr lang="en-US" altLang="zh-CN" sz="18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lang="zh-TW" altLang="en-US" sz="1500" dirty="0">
                <a:latin typeface="微软雅黑"/>
                <a:ea typeface="微软雅黑"/>
                <a:cs typeface="微软雅黑"/>
              </a:rPr>
              <a:t>硬件（</a:t>
            </a:r>
            <a:r>
              <a:rPr lang="en-US" altLang="zh-TW" sz="1500" dirty="0">
                <a:latin typeface="微软雅黑"/>
                <a:ea typeface="微软雅黑"/>
                <a:cs typeface="微软雅黑"/>
              </a:rPr>
              <a:t>Hardware</a:t>
            </a:r>
            <a:r>
              <a:rPr lang="zh-TW" altLang="en-US" sz="1500" dirty="0">
                <a:latin typeface="微软雅黑"/>
                <a:ea typeface="微软雅黑"/>
                <a:cs typeface="微软雅黑"/>
              </a:rPr>
              <a:t>）</a:t>
            </a:r>
            <a:endParaRPr lang="en-US" altLang="zh-TW" sz="1500" dirty="0">
              <a:latin typeface="微软雅黑"/>
              <a:ea typeface="微软雅黑"/>
              <a:cs typeface="微软雅黑"/>
            </a:endParaRPr>
          </a:p>
          <a:p>
            <a:pPr lvl="2"/>
            <a:r>
              <a:rPr lang="zh-TW" altLang="en-US" sz="1500" dirty="0">
                <a:latin typeface="微软雅黑"/>
                <a:ea typeface="微软雅黑"/>
                <a:cs typeface="微软雅黑"/>
              </a:rPr>
              <a:t>计算机的躯壳</a:t>
            </a:r>
            <a:endParaRPr lang="en-US" altLang="zh-TW" sz="15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lang="zh-TW" altLang="en-US" sz="1500" dirty="0">
                <a:latin typeface="微软雅黑"/>
                <a:ea typeface="微软雅黑"/>
                <a:cs typeface="微软雅黑"/>
              </a:rPr>
              <a:t>软件（</a:t>
            </a:r>
            <a:r>
              <a:rPr lang="en-US" altLang="zh-TW" sz="1500" dirty="0">
                <a:latin typeface="微软雅黑"/>
                <a:ea typeface="微软雅黑"/>
                <a:cs typeface="微软雅黑"/>
              </a:rPr>
              <a:t>Software</a:t>
            </a:r>
            <a:r>
              <a:rPr lang="zh-TW" altLang="en-US" sz="1500" dirty="0">
                <a:latin typeface="微软雅黑"/>
                <a:ea typeface="微软雅黑"/>
                <a:cs typeface="微软雅黑"/>
              </a:rPr>
              <a:t>）</a:t>
            </a:r>
            <a:endParaRPr lang="en-US" altLang="zh-TW" sz="1500" dirty="0">
              <a:latin typeface="微软雅黑"/>
              <a:ea typeface="微软雅黑"/>
              <a:cs typeface="微软雅黑"/>
            </a:endParaRPr>
          </a:p>
          <a:p>
            <a:pPr lvl="2"/>
            <a:r>
              <a:rPr lang="zh-CN" altLang="en-US" sz="1500" dirty="0">
                <a:latin typeface="微软雅黑"/>
                <a:ea typeface="微软雅黑"/>
                <a:cs typeface="微软雅黑"/>
              </a:rPr>
              <a:t>计算机程序</a:t>
            </a:r>
            <a:endParaRPr lang="en-US" altLang="zh-CN" sz="1500" dirty="0">
              <a:latin typeface="微软雅黑"/>
              <a:ea typeface="微软雅黑"/>
              <a:cs typeface="微软雅黑"/>
            </a:endParaRPr>
          </a:p>
          <a:p>
            <a:pPr lvl="2"/>
            <a:r>
              <a:rPr lang="zh-CN" altLang="en-US" sz="1500" dirty="0">
                <a:latin typeface="微软雅黑"/>
                <a:ea typeface="微软雅黑"/>
                <a:cs typeface="微软雅黑"/>
              </a:rPr>
              <a:t>计算机的灵魂</a:t>
            </a:r>
            <a:endParaRPr lang="en-US" altLang="zh-CN" sz="15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0159" y="1877991"/>
            <a:ext cx="2492734" cy="1667993"/>
          </a:xfrm>
          <a:prstGeom prst="rect">
            <a:avLst/>
          </a:prstGeom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613F14F4-6161-4342-ADE2-EC32A6BD0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5" b="31103"/>
          <a:stretch/>
        </p:blipFill>
        <p:spPr bwMode="auto">
          <a:xfrm>
            <a:off x="6978473" y="1068924"/>
            <a:ext cx="1979875" cy="57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F8D67C19-C0A0-4641-9233-E72A183BA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" t="15151" r="7116" b="12864"/>
          <a:stretch/>
        </p:blipFill>
        <p:spPr bwMode="auto">
          <a:xfrm>
            <a:off x="4174436" y="1949074"/>
            <a:ext cx="2401293" cy="144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485B739F-0C7B-4082-B2EE-22B82E3F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39" y="3598833"/>
            <a:ext cx="1851279" cy="115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C887E1B1-1EF3-48AE-BCBB-AEF3DB3C6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03" y="3260761"/>
            <a:ext cx="1563576" cy="172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26172B34-3D5E-4F41-9DF0-CF414BB5B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137" y="671283"/>
            <a:ext cx="2013172" cy="122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ee the source image">
            <a:extLst>
              <a:ext uri="{FF2B5EF4-FFF2-40B4-BE49-F238E27FC236}">
                <a16:creationId xmlns:a16="http://schemas.microsoft.com/office/drawing/2014/main" id="{66D4FE39-E0BA-4229-90EC-BACA0A87D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780" y="3655055"/>
            <a:ext cx="1305898" cy="87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ee the source image">
            <a:extLst>
              <a:ext uri="{FF2B5EF4-FFF2-40B4-BE49-F238E27FC236}">
                <a16:creationId xmlns:a16="http://schemas.microsoft.com/office/drawing/2014/main" id="{A9CC71C6-2ECD-49CC-B234-21C3733FB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293" y="3546668"/>
            <a:ext cx="1542138" cy="115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消费者会为什么样的可穿戴设备买单？_科技_腾讯网">
            <a:extLst>
              <a:ext uri="{FF2B5EF4-FFF2-40B4-BE49-F238E27FC236}">
                <a16:creationId xmlns:a16="http://schemas.microsoft.com/office/drawing/2014/main" id="{DABD09FF-474B-49AD-8684-663059B62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96" y="3655055"/>
            <a:ext cx="1852240" cy="120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802859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876FF-532A-4C13-AB3D-925D1475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代码执行过程分析：在</a:t>
            </a:r>
            <a:r>
              <a:rPr lang="en-US" altLang="zh-CN" dirty="0"/>
              <a:t>PyCharm</a:t>
            </a:r>
            <a:r>
              <a:rPr lang="zh-CN" altLang="en-US" dirty="0"/>
              <a:t>中设置断点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11E756C-E859-4701-8850-6FE4D03B3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鼠标双击红点的位置</a:t>
            </a:r>
            <a:endParaRPr lang="en-US" altLang="zh-CN" dirty="0"/>
          </a:p>
          <a:p>
            <a:pPr lvl="1"/>
            <a:r>
              <a:rPr lang="zh-CN" altLang="en-US" dirty="0"/>
              <a:t>可以设置多个</a:t>
            </a:r>
            <a:endParaRPr lang="en-US" altLang="zh-CN" dirty="0"/>
          </a:p>
          <a:p>
            <a:r>
              <a:rPr lang="zh-CN" altLang="en-US" dirty="0"/>
              <a:t>点击绿色小虫子运行</a:t>
            </a:r>
            <a:endParaRPr lang="en-US" altLang="zh-CN" dirty="0"/>
          </a:p>
          <a:p>
            <a:r>
              <a:rPr lang="zh-CN" altLang="en-US" dirty="0"/>
              <a:t>单步执行</a:t>
            </a:r>
            <a:endParaRPr lang="en-US" altLang="zh-CN" dirty="0"/>
          </a:p>
          <a:p>
            <a:pPr lvl="1"/>
            <a:r>
              <a:rPr lang="zh-CN" altLang="en-US" dirty="0"/>
              <a:t>点击相应图标</a:t>
            </a:r>
            <a:endParaRPr lang="en-US" altLang="zh-CN" dirty="0"/>
          </a:p>
          <a:p>
            <a:pPr lvl="1"/>
            <a:r>
              <a:rPr lang="en-US" altLang="zh-CN" dirty="0"/>
              <a:t>F9</a:t>
            </a:r>
            <a:r>
              <a:rPr lang="zh-CN" altLang="en-US" dirty="0"/>
              <a:t>：</a:t>
            </a:r>
            <a:r>
              <a:rPr lang="en-US" altLang="zh-CN" dirty="0"/>
              <a:t>Resume</a:t>
            </a:r>
          </a:p>
          <a:p>
            <a:pPr lvl="1"/>
            <a:r>
              <a:rPr lang="en-US" altLang="zh-CN" dirty="0"/>
              <a:t>F8</a:t>
            </a:r>
            <a:r>
              <a:rPr lang="zh-CN" altLang="en-US" dirty="0"/>
              <a:t>：</a:t>
            </a:r>
            <a:r>
              <a:rPr lang="en-US" altLang="zh-CN" dirty="0"/>
              <a:t>Step over</a:t>
            </a:r>
          </a:p>
          <a:p>
            <a:pPr lvl="1"/>
            <a:r>
              <a:rPr lang="en-US" altLang="zh-CN" dirty="0"/>
              <a:t>F7</a:t>
            </a:r>
            <a:r>
              <a:rPr lang="zh-CN" altLang="en-US" dirty="0"/>
              <a:t>：</a:t>
            </a:r>
            <a:r>
              <a:rPr lang="en-US" altLang="zh-CN" dirty="0"/>
              <a:t>Step into</a:t>
            </a:r>
          </a:p>
          <a:p>
            <a:pPr lvl="1"/>
            <a:r>
              <a:rPr lang="en-US" altLang="zh-CN" dirty="0"/>
              <a:t>…</a:t>
            </a:r>
          </a:p>
          <a:p>
            <a:endParaRPr lang="zh-CN" altLang="en-US" dirty="0"/>
          </a:p>
        </p:txBody>
      </p:sp>
      <p:pic>
        <p:nvPicPr>
          <p:cNvPr id="10" name="内容占位符 5" descr="pythonProject – Turtle.py">
            <a:extLst>
              <a:ext uri="{FF2B5EF4-FFF2-40B4-BE49-F238E27FC236}">
                <a16:creationId xmlns:a16="http://schemas.microsoft.com/office/drawing/2014/main" id="{EB13869D-1D91-47DB-A347-BF1F85F0D8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406" y="1225550"/>
            <a:ext cx="5638184" cy="35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53250"/>
      </p:ext>
    </p:extLst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B24F7-FE1F-45EF-A2B6-571FF7703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Debug Config</a:t>
            </a:r>
            <a:r>
              <a:rPr lang="zh-CN" altLang="en-US" dirty="0"/>
              <a:t>窗口中设置</a:t>
            </a:r>
            <a:r>
              <a:rPr lang="en-US" altLang="zh-CN" dirty="0"/>
              <a:t>Script Path</a:t>
            </a:r>
            <a:endParaRPr lang="zh-CN" altLang="en-US" dirty="0"/>
          </a:p>
        </p:txBody>
      </p:sp>
      <p:pic>
        <p:nvPicPr>
          <p:cNvPr id="5" name="内容占位符 4" descr="Run/Debug Configurations">
            <a:extLst>
              <a:ext uri="{FF2B5EF4-FFF2-40B4-BE49-F238E27FC236}">
                <a16:creationId xmlns:a16="http://schemas.microsoft.com/office/drawing/2014/main" id="{06494D2B-24B4-4D25-9CA3-EADFBFA84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750" y="831849"/>
            <a:ext cx="6005900" cy="4214085"/>
          </a:xfrm>
        </p:spPr>
      </p:pic>
    </p:spTree>
    <p:extLst>
      <p:ext uri="{BB962C8B-B14F-4D97-AF65-F5344CB8AC3E}">
        <p14:creationId xmlns:p14="http://schemas.microsoft.com/office/powerpoint/2010/main" val="2194265636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876FF-532A-4C13-AB3D-925D1475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代码执行过程分析：画笔初始状态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EB919BF-4135-4EE2-9B74-3C5500E2A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20302"/>
            <a:ext cx="8229600" cy="3661696"/>
          </a:xfrm>
        </p:spPr>
      </p:pic>
    </p:spTree>
    <p:extLst>
      <p:ext uri="{BB962C8B-B14F-4D97-AF65-F5344CB8AC3E}">
        <p14:creationId xmlns:p14="http://schemas.microsoft.com/office/powerpoint/2010/main" val="2430704598"/>
      </p:ext>
    </p:extLst>
  </p:cSld>
  <p:clrMapOvr>
    <a:masterClrMapping/>
  </p:clrMapOvr>
  <p:transition spd="slow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876FF-532A-4C13-AB3D-925D1475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代码执行过程分析：执行第一次循环</a:t>
            </a:r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38D31E76-68E3-462D-9FE4-A78015A03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44808"/>
            <a:ext cx="8229600" cy="3698384"/>
          </a:xfrm>
        </p:spPr>
      </p:pic>
    </p:spTree>
    <p:extLst>
      <p:ext uri="{BB962C8B-B14F-4D97-AF65-F5344CB8AC3E}">
        <p14:creationId xmlns:p14="http://schemas.microsoft.com/office/powerpoint/2010/main" val="3716079280"/>
      </p:ext>
    </p:extLst>
  </p:cSld>
  <p:clrMapOvr>
    <a:masterClrMapping/>
  </p:clrMapOvr>
  <p:transition spd="slow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2A4C6C-6094-47AF-8BC1-20A545486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062586E-2E10-4563-AB68-B41BE0C6F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54032"/>
            <a:ext cx="8229600" cy="3667235"/>
          </a:xfrm>
        </p:spPr>
      </p:pic>
    </p:spTree>
    <p:extLst>
      <p:ext uri="{BB962C8B-B14F-4D97-AF65-F5344CB8AC3E}">
        <p14:creationId xmlns:p14="http://schemas.microsoft.com/office/powerpoint/2010/main" val="3418490932"/>
      </p:ext>
    </p:extLst>
  </p:cSld>
  <p:clrMapOvr>
    <a:masterClrMapping/>
  </p:clrMapOvr>
  <p:transition spd="slow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183D08-724D-4732-AFF4-44E7759A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76525A-0ABB-4452-A658-4A2E8ADCA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47837"/>
            <a:ext cx="8229600" cy="3679625"/>
          </a:xfrm>
        </p:spPr>
      </p:pic>
    </p:spTree>
    <p:extLst>
      <p:ext uri="{BB962C8B-B14F-4D97-AF65-F5344CB8AC3E}">
        <p14:creationId xmlns:p14="http://schemas.microsoft.com/office/powerpoint/2010/main" val="2350531914"/>
      </p:ext>
    </p:extLst>
  </p:cSld>
  <p:clrMapOvr>
    <a:masterClrMapping/>
  </p:clrMapOvr>
  <p:transition spd="slow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11DD1-D3B0-4D26-A72E-6B9ADE82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646F68-47F1-4B42-9072-5A90D5B73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4028"/>
            <a:ext cx="8229600" cy="3647244"/>
          </a:xfrm>
        </p:spPr>
      </p:pic>
    </p:spTree>
    <p:extLst>
      <p:ext uri="{BB962C8B-B14F-4D97-AF65-F5344CB8AC3E}">
        <p14:creationId xmlns:p14="http://schemas.microsoft.com/office/powerpoint/2010/main" val="2266786594"/>
      </p:ext>
    </p:extLst>
  </p:cSld>
  <p:clrMapOvr>
    <a:masterClrMapping/>
  </p:clrMapOvr>
  <p:transition spd="slow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593922-9C7D-4ED0-BF9A-DCA0CADCD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6C6946-F31D-4D9B-A96C-72750D02D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125"/>
            <a:ext cx="8229600" cy="3651050"/>
          </a:xfrm>
        </p:spPr>
      </p:pic>
    </p:spTree>
    <p:extLst>
      <p:ext uri="{BB962C8B-B14F-4D97-AF65-F5344CB8AC3E}">
        <p14:creationId xmlns:p14="http://schemas.microsoft.com/office/powerpoint/2010/main" val="2395044780"/>
      </p:ext>
    </p:extLst>
  </p:cSld>
  <p:clrMapOvr>
    <a:masterClrMapping/>
  </p:clrMapOvr>
  <p:transition spd="slow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D978D-56EF-4D9E-9F73-7EA395892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42A953-041B-4420-9425-32B388B5F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77390"/>
            <a:ext cx="8229600" cy="3620520"/>
          </a:xfrm>
        </p:spPr>
      </p:pic>
    </p:spTree>
    <p:extLst>
      <p:ext uri="{BB962C8B-B14F-4D97-AF65-F5344CB8AC3E}">
        <p14:creationId xmlns:p14="http://schemas.microsoft.com/office/powerpoint/2010/main" val="240112752"/>
      </p:ext>
    </p:extLst>
  </p:cSld>
  <p:clrMapOvr>
    <a:masterClrMapping/>
  </p:clrMapOvr>
  <p:transition spd="slow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DA605-98F2-4F92-AE8C-EDC4BD41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3450AF-9B8A-40EA-801E-A1923B381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52565"/>
            <a:ext cx="8229600" cy="3670169"/>
          </a:xfrm>
        </p:spPr>
      </p:pic>
    </p:spTree>
    <p:extLst>
      <p:ext uri="{BB962C8B-B14F-4D97-AF65-F5344CB8AC3E}">
        <p14:creationId xmlns:p14="http://schemas.microsoft.com/office/powerpoint/2010/main" val="3306140626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计算机的基本组成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冯</a:t>
            </a:r>
            <a:r>
              <a:rPr lang="en-US" altLang="zh-CN" sz="1800" dirty="0"/>
              <a:t>•</a:t>
            </a:r>
            <a:r>
              <a:rPr lang="zh-CN" altLang="en-US" sz="1800" dirty="0"/>
              <a:t>诺依曼体系结构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计算机之父：冯</a:t>
            </a:r>
            <a:r>
              <a:rPr lang="en-US" altLang="zh-CN" sz="1800" dirty="0"/>
              <a:t>•</a:t>
            </a:r>
            <a:r>
              <a:rPr lang="zh-CN" altLang="en-US" sz="1800" dirty="0"/>
              <a:t>诺依曼</a:t>
            </a:r>
            <a:endParaRPr lang="en-US" altLang="zh-CN" sz="1800" dirty="0"/>
          </a:p>
          <a:p>
            <a:pPr lvl="1"/>
            <a:r>
              <a:rPr lang="zh-TW" altLang="en-US" sz="1500" dirty="0"/>
              <a:t>计算机应该按照程序顺序执行</a:t>
            </a:r>
            <a:endParaRPr lang="en-US" altLang="zh-CN" sz="1500" dirty="0"/>
          </a:p>
          <a:p>
            <a:pPr lvl="1"/>
            <a:r>
              <a:rPr lang="zh-TW" altLang="en-US" sz="1500" dirty="0"/>
              <a:t>采用二进制作为计算机的数制基础</a:t>
            </a:r>
            <a:endParaRPr lang="en-US" altLang="zh-TW" sz="1500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904741" y="1507031"/>
            <a:ext cx="3788563" cy="1631157"/>
            <a:chOff x="793" y="1440"/>
            <a:chExt cx="4491" cy="2353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2462" y="1440"/>
              <a:ext cx="1021" cy="4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pPr algn="just">
                <a:spcBef>
                  <a:spcPct val="45000"/>
                </a:spcBef>
              </a:pPr>
              <a:r>
                <a:rPr kumimoji="0" lang="zh-CN" altLang="en-US" sz="1200">
                  <a:latin typeface="微软雅黑" pitchFamily="34" charset="-122"/>
                  <a:ea typeface="微软雅黑" pitchFamily="34" charset="-122"/>
                </a:rPr>
                <a:t>存储器</a:t>
              </a:r>
              <a:endParaRPr kumimoji="0" lang="zh-CN" altLang="en-US" sz="135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793" y="1440"/>
              <a:ext cx="989" cy="4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pPr algn="just">
                <a:spcBef>
                  <a:spcPct val="45000"/>
                </a:spcBef>
              </a:pPr>
              <a:r>
                <a:rPr kumimoji="0" lang="zh-CN" altLang="en-US" sz="1200">
                  <a:latin typeface="微软雅黑" pitchFamily="34" charset="-122"/>
                  <a:ea typeface="微软雅黑" pitchFamily="34" charset="-122"/>
                </a:rPr>
                <a:t>输入设备</a:t>
              </a: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4333" y="1440"/>
              <a:ext cx="951" cy="4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pPr algn="just">
                <a:spcBef>
                  <a:spcPct val="45000"/>
                </a:spcBef>
              </a:pPr>
              <a:r>
                <a:rPr kumimoji="0" lang="zh-CN" altLang="en-US" sz="1200">
                  <a:latin typeface="微软雅黑" pitchFamily="34" charset="-122"/>
                  <a:ea typeface="微软雅黑" pitchFamily="34" charset="-122"/>
                </a:rPr>
                <a:t>输出设备</a:t>
              </a:r>
              <a:endParaRPr kumimoji="0" lang="zh-CN" altLang="en-US" sz="135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1952" y="2586"/>
              <a:ext cx="765" cy="3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pPr algn="just">
                <a:spcBef>
                  <a:spcPct val="45000"/>
                </a:spcBef>
              </a:pPr>
              <a:r>
                <a:rPr kumimoji="0" lang="zh-CN" altLang="en-US" sz="1200">
                  <a:latin typeface="微软雅黑" pitchFamily="34" charset="-122"/>
                  <a:ea typeface="微软雅黑" pitchFamily="34" charset="-122"/>
                </a:rPr>
                <a:t>控制器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3143" y="2586"/>
              <a:ext cx="765" cy="3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pPr algn="just">
                <a:spcBef>
                  <a:spcPct val="45000"/>
                </a:spcBef>
              </a:pPr>
              <a:r>
                <a:rPr kumimoji="0" lang="zh-CN" altLang="en-US" sz="1200">
                  <a:latin typeface="微软雅黑" pitchFamily="34" charset="-122"/>
                  <a:ea typeface="微软雅黑" pitchFamily="34" charset="-122"/>
                </a:rPr>
                <a:t>运算器</a:t>
              </a: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1782" y="1669"/>
              <a:ext cx="68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 sz="2100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3483" y="1669"/>
              <a:ext cx="85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 sz="2100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2632" y="1899"/>
              <a:ext cx="0" cy="68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 sz="2100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3228" y="1899"/>
              <a:ext cx="0" cy="68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 sz="2100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V="1">
              <a:off x="3483" y="1913"/>
              <a:ext cx="0" cy="67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 sz="2100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462" y="1903"/>
              <a:ext cx="0" cy="6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 sz="2100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V="1">
              <a:off x="2122" y="1823"/>
              <a:ext cx="340" cy="7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 sz="2100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2717" y="2740"/>
              <a:ext cx="42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 sz="2100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2717" y="2891"/>
              <a:ext cx="42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 sz="2100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612" y="1899"/>
              <a:ext cx="0" cy="7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 sz="2100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1612" y="2662"/>
              <a:ext cx="3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 sz="2100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H="1">
              <a:off x="1357" y="2816"/>
              <a:ext cx="5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 sz="2100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V="1">
              <a:off x="1357" y="1899"/>
              <a:ext cx="0" cy="9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 sz="2100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2547" y="2969"/>
              <a:ext cx="0" cy="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 sz="2100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2547" y="312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 sz="2100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V="1">
              <a:off x="4419" y="1960"/>
              <a:ext cx="0" cy="1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 sz="2100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4759" y="1899"/>
              <a:ext cx="0" cy="13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 sz="2100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H="1">
              <a:off x="2292" y="3274"/>
              <a:ext cx="246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 sz="2100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V="1">
              <a:off x="2292" y="2969"/>
              <a:ext cx="0" cy="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 sz="2100"/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837" y="2432"/>
              <a:ext cx="2268" cy="136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endParaRPr lang="zh-CN" altLang="en-US" sz="2100"/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2704" y="3297"/>
              <a:ext cx="817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800" b="1" kern="1200">
                  <a:solidFill>
                    <a:schemeClr val="tx1"/>
                  </a:solidFill>
                  <a:latin typeface="Arial" charset="0"/>
                  <a:ea typeface="黑体" pitchFamily="2" charset="-122"/>
                  <a:cs typeface="+mn-cs"/>
                </a:defRPr>
              </a:lvl9pPr>
            </a:lstStyle>
            <a:p>
              <a:pPr algn="just">
                <a:spcBef>
                  <a:spcPct val="45000"/>
                </a:spcBef>
              </a:pPr>
              <a:r>
                <a:rPr kumimoji="0" lang="en-US" altLang="zh-CN" sz="1200">
                  <a:latin typeface="微软雅黑" pitchFamily="34" charset="-122"/>
                  <a:ea typeface="微软雅黑" pitchFamily="34" charset="-122"/>
                </a:rPr>
                <a:t>CPU</a:t>
              </a:r>
              <a:endParaRPr kumimoji="0" lang="en-US" altLang="zh-CN" sz="135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015" y="1172436"/>
            <a:ext cx="1470738" cy="1937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0286978"/>
      </p:ext>
    </p:extLst>
  </p:cSld>
  <p:clrMapOvr>
    <a:masterClrMapping/>
  </p:clrMapOvr>
  <p:transition spd="slow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F4854-1AE2-46FB-B5F3-DAD47586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D50E57-ADC6-4CA4-BB3A-CDCA381FE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43522"/>
            <a:ext cx="8229600" cy="3688256"/>
          </a:xfrm>
        </p:spPr>
      </p:pic>
    </p:spTree>
    <p:extLst>
      <p:ext uri="{BB962C8B-B14F-4D97-AF65-F5344CB8AC3E}">
        <p14:creationId xmlns:p14="http://schemas.microsoft.com/office/powerpoint/2010/main" val="496476818"/>
      </p:ext>
    </p:extLst>
  </p:cSld>
  <p:clrMapOvr>
    <a:masterClrMapping/>
  </p:clrMapOvr>
  <p:transition spd="slow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68968-661E-4F4E-A5E9-D93ECF24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最后：关于</a:t>
            </a:r>
            <a:r>
              <a:rPr lang="en-US" altLang="zh-CN" dirty="0"/>
              <a:t>IDE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19415-2BA2-458A-A1B1-A341A4156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977" y="819150"/>
            <a:ext cx="4651514" cy="3937000"/>
          </a:xfrm>
        </p:spPr>
        <p:txBody>
          <a:bodyPr>
            <a:normAutofit/>
          </a:bodyPr>
          <a:lstStyle/>
          <a:p>
            <a:r>
              <a:rPr lang="en-US" altLang="zh-CN" sz="1600" dirty="0"/>
              <a:t>Jupiter Notebook</a:t>
            </a:r>
            <a:r>
              <a:rPr lang="zh-CN" altLang="en-US" sz="1600" dirty="0"/>
              <a:t>适合学习，缺点也很明显</a:t>
            </a:r>
            <a:endParaRPr lang="en-US" altLang="zh-CN" sz="1600" dirty="0"/>
          </a:p>
          <a:p>
            <a:pPr lvl="1"/>
            <a:r>
              <a:rPr lang="zh-CN" altLang="en-US" sz="1400" dirty="0"/>
              <a:t>无法单步执行跟踪程序执行中状态</a:t>
            </a:r>
            <a:endParaRPr lang="en-US" altLang="zh-CN" sz="1400" dirty="0"/>
          </a:p>
          <a:p>
            <a:pPr lvl="1"/>
            <a:r>
              <a:rPr lang="zh-CN" altLang="en-US" sz="1400" dirty="0"/>
              <a:t>无法管理比较大的工程（多文件、多人协作）</a:t>
            </a:r>
            <a:endParaRPr lang="en-US" altLang="zh-CN" sz="1400" dirty="0"/>
          </a:p>
          <a:p>
            <a:pPr lvl="1"/>
            <a:r>
              <a:rPr lang="en-US" altLang="zh-CN" sz="1400" dirty="0"/>
              <a:t>……</a:t>
            </a:r>
          </a:p>
          <a:p>
            <a:r>
              <a:rPr lang="en-US" altLang="zh-CN" sz="1600" dirty="0"/>
              <a:t>Integrated Development Environment (IDE)</a:t>
            </a:r>
          </a:p>
          <a:p>
            <a:pPr lvl="1"/>
            <a:r>
              <a:rPr lang="zh-CN" altLang="en-US" sz="1400" dirty="0"/>
              <a:t>高级编程者必备</a:t>
            </a:r>
            <a:endParaRPr lang="en-US" altLang="zh-CN" sz="1400" dirty="0"/>
          </a:p>
          <a:p>
            <a:pPr lvl="1"/>
            <a:r>
              <a:rPr lang="en-US" altLang="zh-CN" sz="1400" dirty="0"/>
              <a:t>PyCharm</a:t>
            </a:r>
            <a:r>
              <a:rPr lang="zh-CN" altLang="en-US" sz="1400" dirty="0"/>
              <a:t>是一个比较流行的</a:t>
            </a:r>
            <a:r>
              <a:rPr lang="en-US" altLang="zh-CN" sz="1400" dirty="0"/>
              <a:t>Python IDE</a:t>
            </a:r>
            <a:br>
              <a:rPr lang="en-US" altLang="zh-CN" sz="1400" dirty="0"/>
            </a:br>
            <a:r>
              <a:rPr lang="en-US" altLang="zh-CN" sz="1400" dirty="0">
                <a:hlinkClick r:id="rId2"/>
              </a:rPr>
              <a:t>https://www.jetbrains.com/pycharm/download/</a:t>
            </a:r>
            <a:r>
              <a:rPr lang="en-US" altLang="zh-CN" sz="1400" dirty="0"/>
              <a:t> </a:t>
            </a:r>
          </a:p>
          <a:p>
            <a:pPr lvl="1"/>
            <a:r>
              <a:rPr lang="zh-CN" altLang="en-US" sz="1400" dirty="0"/>
              <a:t>其他</a:t>
            </a:r>
            <a:r>
              <a:rPr lang="en-US" altLang="zh-CN" sz="1400" dirty="0"/>
              <a:t>IDE</a:t>
            </a:r>
            <a:r>
              <a:rPr lang="zh-CN" altLang="en-US" sz="1400" dirty="0"/>
              <a:t>：</a:t>
            </a:r>
            <a:r>
              <a:rPr lang="en-US" altLang="zh-CN" sz="1400" dirty="0"/>
              <a:t>eclipse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VSCode</a:t>
            </a:r>
            <a:r>
              <a:rPr lang="en-US" altLang="zh-CN" sz="1400" dirty="0"/>
              <a:t> ……</a:t>
            </a:r>
          </a:p>
          <a:p>
            <a:pPr lvl="1"/>
            <a:r>
              <a:rPr lang="zh-CN" altLang="en-US" sz="1400" dirty="0"/>
              <a:t>没有优劣之分</a:t>
            </a:r>
            <a:endParaRPr lang="en-US" altLang="zh-CN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2C0DE8-E897-49F8-9DBD-93839AC7C4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43" y="819150"/>
            <a:ext cx="4333306" cy="240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51143"/>
      </p:ext>
    </p:extLst>
  </p:cSld>
  <p:clrMapOvr>
    <a:masterClrMapping/>
  </p:clrMapOvr>
  <p:transition spd="slow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2F695-62BD-4EC0-A98B-7884DF7E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E2D6BA-BF7C-45CD-8233-868F46544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修改绘制蟒蛇程序的参数，观察修改的效果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/>
              <a:t>turtle</a:t>
            </a:r>
            <a:r>
              <a:rPr lang="zh-CN" altLang="en-US" dirty="0"/>
              <a:t>绘制正方形螺旋线</a:t>
            </a:r>
          </a:p>
          <a:p>
            <a:pPr lvl="1"/>
            <a:r>
              <a:rPr lang="zh-CN" altLang="en-US" dirty="0"/>
              <a:t>用一个</a:t>
            </a:r>
            <a:r>
              <a:rPr lang="en-US" altLang="zh-CN" dirty="0"/>
              <a:t>IDE</a:t>
            </a:r>
            <a:r>
              <a:rPr lang="zh-CN" altLang="en-US" dirty="0"/>
              <a:t>编写</a:t>
            </a:r>
            <a:endParaRPr lang="en-US" altLang="zh-CN" dirty="0"/>
          </a:p>
          <a:p>
            <a:pPr lvl="1"/>
            <a:r>
              <a:rPr lang="zh-CN" altLang="en-US" dirty="0"/>
              <a:t>如果程序运行出错</a:t>
            </a:r>
            <a:endParaRPr lang="en-US" altLang="zh-CN" dirty="0"/>
          </a:p>
          <a:p>
            <a:pPr lvl="2"/>
            <a:r>
              <a:rPr lang="zh-CN" altLang="en-US" dirty="0"/>
              <a:t>仔细阅读出错信息，分析并修改你的程序</a:t>
            </a:r>
            <a:endParaRPr lang="en-US" altLang="zh-CN" dirty="0"/>
          </a:p>
          <a:p>
            <a:pPr lvl="1"/>
            <a:r>
              <a:rPr lang="zh-CN" altLang="en-US" dirty="0"/>
              <a:t>如果执行效果与期待有差异</a:t>
            </a:r>
            <a:endParaRPr lang="en-US" altLang="zh-CN" dirty="0"/>
          </a:p>
          <a:p>
            <a:pPr lvl="2"/>
            <a:r>
              <a:rPr lang="zh-CN" altLang="en-US" dirty="0"/>
              <a:t>通过单步执行观察每一行程序的执行效果是否符合你的设计，找出分析差异，修改你的程序</a:t>
            </a:r>
          </a:p>
        </p:txBody>
      </p:sp>
    </p:spTree>
    <p:extLst>
      <p:ext uri="{BB962C8B-B14F-4D97-AF65-F5344CB8AC3E}">
        <p14:creationId xmlns:p14="http://schemas.microsoft.com/office/powerpoint/2010/main" val="1953825070"/>
      </p:ext>
    </p:extLst>
  </p:cSld>
  <p:clrMapOvr>
    <a:masterClrMapping/>
  </p:clrMapOvr>
  <p:transition spd="slow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6364D41-A50D-49AE-B0E7-1C9E44CC7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503FFC9-2DF3-4892-84DB-A2609D4193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775804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Text Box 3"/>
          <p:cNvSpPr txBox="1">
            <a:spLocks noChangeArrowheads="1"/>
          </p:cNvSpPr>
          <p:nvPr/>
        </p:nvSpPr>
        <p:spPr bwMode="auto">
          <a:xfrm>
            <a:off x="2183082" y="3795889"/>
            <a:ext cx="2280910" cy="57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38138" indent="-338138" defTabSz="457200" eaLnBrk="0" hangingPunct="0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457200" eaLnBrk="0" hangingPunct="0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defTabSz="457200" eaLnBrk="0" hangingPunct="0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defTabSz="457200" eaLnBrk="0" hangingPunct="0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defTabSz="457200" eaLnBrk="0" hangingPunct="0"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  <a:tab pos="795338" algn="l"/>
                <a:tab pos="1252538" algn="l"/>
                <a:tab pos="1709738" algn="l"/>
                <a:tab pos="2166938" algn="l"/>
                <a:tab pos="2624138" algn="l"/>
                <a:tab pos="3081338" algn="l"/>
                <a:tab pos="3538538" algn="l"/>
                <a:tab pos="3995738" algn="l"/>
                <a:tab pos="4452938" algn="l"/>
                <a:tab pos="4910138" algn="l"/>
                <a:tab pos="5367338" algn="l"/>
                <a:tab pos="5824538" algn="l"/>
                <a:tab pos="6281738" algn="l"/>
                <a:tab pos="6738938" algn="l"/>
                <a:tab pos="7196138" algn="l"/>
                <a:tab pos="7653338" algn="l"/>
                <a:tab pos="8110538" algn="l"/>
                <a:tab pos="8567738" algn="l"/>
                <a:tab pos="9024938" algn="l"/>
                <a:tab pos="9482138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Calibri" charset="0"/>
              </a:rPr>
              <a:t>Compute 1+1</a:t>
            </a:r>
          </a:p>
        </p:txBody>
      </p:sp>
      <p:sp>
        <p:nvSpPr>
          <p:cNvPr id="93188" name="Text Box 4"/>
          <p:cNvSpPr txBox="1">
            <a:spLocks noChangeArrowheads="1"/>
          </p:cNvSpPr>
          <p:nvPr/>
        </p:nvSpPr>
        <p:spPr bwMode="auto">
          <a:xfrm>
            <a:off x="3833473" y="1031955"/>
            <a:ext cx="2808312" cy="200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7500" tIns="35100" rIns="67500" bIns="351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en-US" altLang="zh-CN" sz="2100" b="1" dirty="0">
                <a:solidFill>
                  <a:srgbClr val="000000"/>
                </a:solidFill>
                <a:latin typeface="Calibri" charset="0"/>
              </a:rPr>
              <a:t>10111000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en-US" altLang="zh-CN" sz="2100" b="1" dirty="0">
                <a:solidFill>
                  <a:srgbClr val="000000"/>
                </a:solidFill>
                <a:latin typeface="Calibri" charset="0"/>
              </a:rPr>
              <a:t>00000001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en-US" altLang="zh-CN" sz="2100" b="1" dirty="0">
                <a:solidFill>
                  <a:srgbClr val="000000"/>
                </a:solidFill>
                <a:latin typeface="Calibri" charset="0"/>
              </a:rPr>
              <a:t>00000000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en-US" altLang="zh-CN" sz="2100" b="1" dirty="0">
                <a:solidFill>
                  <a:srgbClr val="000000"/>
                </a:solidFill>
                <a:latin typeface="Calibri" charset="0"/>
              </a:rPr>
              <a:t>00000101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en-US" altLang="zh-CN" sz="2100" b="1" dirty="0">
                <a:solidFill>
                  <a:srgbClr val="000000"/>
                </a:solidFill>
                <a:latin typeface="Calibri" charset="0"/>
              </a:rPr>
              <a:t>00000001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en-US" altLang="zh-CN" sz="2100" b="1" dirty="0">
                <a:solidFill>
                  <a:srgbClr val="000000"/>
                </a:solidFill>
                <a:latin typeface="Calibri" charset="0"/>
              </a:rPr>
              <a:t>00000000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机器执行的程序（最初形式）</a:t>
            </a:r>
            <a:endParaRPr 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Picture 7" descr="paper tap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3093" y="1091075"/>
            <a:ext cx="2383631" cy="2251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65857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1817694" y="1003789"/>
            <a:ext cx="4316424" cy="2330053"/>
            <a:chOff x="431" y="1247"/>
            <a:chExt cx="4895" cy="1957"/>
          </a:xfrm>
        </p:grpSpPr>
        <p:sp>
          <p:nvSpPr>
            <p:cNvPr id="13316" name="Rectangle 4"/>
            <p:cNvSpPr>
              <a:spLocks noChangeArrowheads="1"/>
            </p:cNvSpPr>
            <p:nvPr/>
          </p:nvSpPr>
          <p:spPr bwMode="auto">
            <a:xfrm>
              <a:off x="431" y="1247"/>
              <a:ext cx="2448" cy="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7500" tIns="35100" rIns="67500" bIns="35100" anchor="ctr"/>
            <a:lstStyle/>
            <a:p>
              <a:pPr algn="ctr" defTabSz="342900">
                <a:buClr>
                  <a:srgbClr val="000000"/>
                </a:buClr>
                <a:buSzPct val="100000"/>
                <a:tabLst>
                  <a:tab pos="0" algn="l"/>
                  <a:tab pos="342900" algn="l"/>
                  <a:tab pos="685800" algn="l"/>
                  <a:tab pos="1028700" algn="l"/>
                  <a:tab pos="1371600" algn="l"/>
                  <a:tab pos="1714500" algn="l"/>
                  <a:tab pos="2057400" algn="l"/>
                  <a:tab pos="2400300" algn="l"/>
                  <a:tab pos="2743200" algn="l"/>
                  <a:tab pos="3086100" algn="l"/>
                  <a:tab pos="3429000" algn="l"/>
                  <a:tab pos="3771900" algn="l"/>
                  <a:tab pos="4114800" algn="l"/>
                  <a:tab pos="4457700" algn="l"/>
                  <a:tab pos="4800600" algn="l"/>
                  <a:tab pos="5143500" algn="l"/>
                  <a:tab pos="5486400" algn="l"/>
                  <a:tab pos="5829300" algn="l"/>
                  <a:tab pos="6172200" algn="l"/>
                  <a:tab pos="6515100" algn="l"/>
                  <a:tab pos="68580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Times New Roman" charset="0"/>
                </a:rPr>
                <a:t>MOV AX, 1</a:t>
              </a:r>
            </a:p>
          </p:txBody>
        </p:sp>
        <p:sp>
          <p:nvSpPr>
            <p:cNvPr id="13317" name="Rectangle 5"/>
            <p:cNvSpPr>
              <a:spLocks noChangeArrowheads="1"/>
            </p:cNvSpPr>
            <p:nvPr/>
          </p:nvSpPr>
          <p:spPr bwMode="auto">
            <a:xfrm>
              <a:off x="2879" y="1247"/>
              <a:ext cx="2448" cy="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/>
            <a:p>
              <a:pPr algn="ctr" defTabSz="342900">
                <a:buClr>
                  <a:srgbClr val="000000"/>
                </a:buClr>
                <a:buSzPct val="100000"/>
                <a:tabLst>
                  <a:tab pos="0" algn="l"/>
                  <a:tab pos="342900" algn="l"/>
                  <a:tab pos="685800" algn="l"/>
                  <a:tab pos="1028700" algn="l"/>
                  <a:tab pos="1371600" algn="l"/>
                  <a:tab pos="1714500" algn="l"/>
                  <a:tab pos="2057400" algn="l"/>
                  <a:tab pos="2400300" algn="l"/>
                  <a:tab pos="2743200" algn="l"/>
                  <a:tab pos="3086100" algn="l"/>
                  <a:tab pos="3429000" algn="l"/>
                  <a:tab pos="3771900" algn="l"/>
                  <a:tab pos="4114800" algn="l"/>
                  <a:tab pos="4457700" algn="l"/>
                  <a:tab pos="4800600" algn="l"/>
                  <a:tab pos="5143500" algn="l"/>
                  <a:tab pos="5486400" algn="l"/>
                  <a:tab pos="5829300" algn="l"/>
                  <a:tab pos="6172200" algn="l"/>
                  <a:tab pos="6515100" algn="l"/>
                  <a:tab pos="6858000" algn="l"/>
                </a:tabLst>
              </a:pPr>
              <a:r>
                <a:rPr lang="en-US" altLang="zh-CN" b="1" dirty="0">
                  <a:solidFill>
                    <a:srgbClr val="000000"/>
                  </a:solidFill>
                  <a:latin typeface="Times New Roman" charset="0"/>
                </a:rPr>
                <a:t>10111000</a:t>
              </a:r>
            </a:p>
            <a:p>
              <a:pPr algn="ctr" defTabSz="342900">
                <a:buClr>
                  <a:srgbClr val="000000"/>
                </a:buClr>
                <a:buSzPct val="100000"/>
                <a:tabLst>
                  <a:tab pos="0" algn="l"/>
                  <a:tab pos="342900" algn="l"/>
                  <a:tab pos="685800" algn="l"/>
                  <a:tab pos="1028700" algn="l"/>
                  <a:tab pos="1371600" algn="l"/>
                  <a:tab pos="1714500" algn="l"/>
                  <a:tab pos="2057400" algn="l"/>
                  <a:tab pos="2400300" algn="l"/>
                  <a:tab pos="2743200" algn="l"/>
                  <a:tab pos="3086100" algn="l"/>
                  <a:tab pos="3429000" algn="l"/>
                  <a:tab pos="3771900" algn="l"/>
                  <a:tab pos="4114800" algn="l"/>
                  <a:tab pos="4457700" algn="l"/>
                  <a:tab pos="4800600" algn="l"/>
                  <a:tab pos="5143500" algn="l"/>
                  <a:tab pos="5486400" algn="l"/>
                  <a:tab pos="5829300" algn="l"/>
                  <a:tab pos="6172200" algn="l"/>
                  <a:tab pos="6515100" algn="l"/>
                  <a:tab pos="6858000" algn="l"/>
                </a:tabLst>
              </a:pPr>
              <a:r>
                <a:rPr lang="en-US" altLang="zh-CN" b="1" dirty="0">
                  <a:solidFill>
                    <a:srgbClr val="000000"/>
                  </a:solidFill>
                  <a:latin typeface="Times New Roman" charset="0"/>
                </a:rPr>
                <a:t>00000001</a:t>
              </a:r>
            </a:p>
            <a:p>
              <a:pPr algn="ctr" defTabSz="342900">
                <a:buClr>
                  <a:srgbClr val="000000"/>
                </a:buClr>
                <a:buSzPct val="100000"/>
                <a:tabLst>
                  <a:tab pos="0" algn="l"/>
                  <a:tab pos="342900" algn="l"/>
                  <a:tab pos="685800" algn="l"/>
                  <a:tab pos="1028700" algn="l"/>
                  <a:tab pos="1371600" algn="l"/>
                  <a:tab pos="1714500" algn="l"/>
                  <a:tab pos="2057400" algn="l"/>
                  <a:tab pos="2400300" algn="l"/>
                  <a:tab pos="2743200" algn="l"/>
                  <a:tab pos="3086100" algn="l"/>
                  <a:tab pos="3429000" algn="l"/>
                  <a:tab pos="3771900" algn="l"/>
                  <a:tab pos="4114800" algn="l"/>
                  <a:tab pos="4457700" algn="l"/>
                  <a:tab pos="4800600" algn="l"/>
                  <a:tab pos="5143500" algn="l"/>
                  <a:tab pos="5486400" algn="l"/>
                  <a:tab pos="5829300" algn="l"/>
                  <a:tab pos="6172200" algn="l"/>
                  <a:tab pos="6515100" algn="l"/>
                  <a:tab pos="6858000" algn="l"/>
                </a:tabLst>
              </a:pPr>
              <a:r>
                <a:rPr lang="en-US" altLang="zh-CN" b="1" dirty="0">
                  <a:solidFill>
                    <a:srgbClr val="000000"/>
                  </a:solidFill>
                  <a:latin typeface="Times New Roman" charset="0"/>
                </a:rPr>
                <a:t>00000000</a:t>
              </a:r>
            </a:p>
          </p:txBody>
        </p:sp>
        <p:sp>
          <p:nvSpPr>
            <p:cNvPr id="13318" name="Rectangle 6"/>
            <p:cNvSpPr>
              <a:spLocks noChangeArrowheads="1"/>
            </p:cNvSpPr>
            <p:nvPr/>
          </p:nvSpPr>
          <p:spPr bwMode="auto">
            <a:xfrm>
              <a:off x="431" y="2226"/>
              <a:ext cx="2448" cy="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7500" tIns="35100" rIns="67500" bIns="35100" anchor="ctr"/>
            <a:lstStyle/>
            <a:p>
              <a:pPr algn="ctr" defTabSz="342900">
                <a:buClr>
                  <a:srgbClr val="000000"/>
                </a:buClr>
                <a:buSzPct val="100000"/>
                <a:tabLst>
                  <a:tab pos="0" algn="l"/>
                  <a:tab pos="342900" algn="l"/>
                  <a:tab pos="685800" algn="l"/>
                  <a:tab pos="1028700" algn="l"/>
                  <a:tab pos="1371600" algn="l"/>
                  <a:tab pos="1714500" algn="l"/>
                  <a:tab pos="2057400" algn="l"/>
                  <a:tab pos="2400300" algn="l"/>
                  <a:tab pos="2743200" algn="l"/>
                  <a:tab pos="3086100" algn="l"/>
                  <a:tab pos="3429000" algn="l"/>
                  <a:tab pos="3771900" algn="l"/>
                  <a:tab pos="4114800" algn="l"/>
                  <a:tab pos="4457700" algn="l"/>
                  <a:tab pos="4800600" algn="l"/>
                  <a:tab pos="5143500" algn="l"/>
                  <a:tab pos="5486400" algn="l"/>
                  <a:tab pos="5829300" algn="l"/>
                  <a:tab pos="6172200" algn="l"/>
                  <a:tab pos="6515100" algn="l"/>
                  <a:tab pos="68580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Times New Roman" charset="0"/>
                </a:rPr>
                <a:t>ADD AX, 1</a:t>
              </a:r>
            </a:p>
          </p:txBody>
        </p:sp>
        <p:sp>
          <p:nvSpPr>
            <p:cNvPr id="13319" name="Rectangle 7"/>
            <p:cNvSpPr>
              <a:spLocks noChangeArrowheads="1"/>
            </p:cNvSpPr>
            <p:nvPr/>
          </p:nvSpPr>
          <p:spPr bwMode="auto">
            <a:xfrm>
              <a:off x="2879" y="2226"/>
              <a:ext cx="2448" cy="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/>
            <a:p>
              <a:pPr algn="ctr" defTabSz="342900">
                <a:buClr>
                  <a:srgbClr val="000000"/>
                </a:buClr>
                <a:buSzPct val="100000"/>
                <a:tabLst>
                  <a:tab pos="0" algn="l"/>
                  <a:tab pos="342900" algn="l"/>
                  <a:tab pos="685800" algn="l"/>
                  <a:tab pos="1028700" algn="l"/>
                  <a:tab pos="1371600" algn="l"/>
                  <a:tab pos="1714500" algn="l"/>
                  <a:tab pos="2057400" algn="l"/>
                  <a:tab pos="2400300" algn="l"/>
                  <a:tab pos="2743200" algn="l"/>
                  <a:tab pos="3086100" algn="l"/>
                  <a:tab pos="3429000" algn="l"/>
                  <a:tab pos="3771900" algn="l"/>
                  <a:tab pos="4114800" algn="l"/>
                  <a:tab pos="4457700" algn="l"/>
                  <a:tab pos="4800600" algn="l"/>
                  <a:tab pos="5143500" algn="l"/>
                  <a:tab pos="5486400" algn="l"/>
                  <a:tab pos="5829300" algn="l"/>
                  <a:tab pos="6172200" algn="l"/>
                  <a:tab pos="6515100" algn="l"/>
                  <a:tab pos="6858000" algn="l"/>
                </a:tabLst>
              </a:pPr>
              <a:r>
                <a:rPr lang="en-US" altLang="zh-CN" b="1" dirty="0">
                  <a:solidFill>
                    <a:srgbClr val="000000"/>
                  </a:solidFill>
                  <a:latin typeface="Times New Roman" charset="0"/>
                </a:rPr>
                <a:t>00000101</a:t>
              </a:r>
            </a:p>
            <a:p>
              <a:pPr algn="ctr" defTabSz="342900">
                <a:buClr>
                  <a:srgbClr val="000000"/>
                </a:buClr>
                <a:buSzPct val="100000"/>
                <a:tabLst>
                  <a:tab pos="0" algn="l"/>
                  <a:tab pos="342900" algn="l"/>
                  <a:tab pos="685800" algn="l"/>
                  <a:tab pos="1028700" algn="l"/>
                  <a:tab pos="1371600" algn="l"/>
                  <a:tab pos="1714500" algn="l"/>
                  <a:tab pos="2057400" algn="l"/>
                  <a:tab pos="2400300" algn="l"/>
                  <a:tab pos="2743200" algn="l"/>
                  <a:tab pos="3086100" algn="l"/>
                  <a:tab pos="3429000" algn="l"/>
                  <a:tab pos="3771900" algn="l"/>
                  <a:tab pos="4114800" algn="l"/>
                  <a:tab pos="4457700" algn="l"/>
                  <a:tab pos="4800600" algn="l"/>
                  <a:tab pos="5143500" algn="l"/>
                  <a:tab pos="5486400" algn="l"/>
                  <a:tab pos="5829300" algn="l"/>
                  <a:tab pos="6172200" algn="l"/>
                  <a:tab pos="6515100" algn="l"/>
                  <a:tab pos="6858000" algn="l"/>
                </a:tabLst>
              </a:pPr>
              <a:r>
                <a:rPr lang="en-US" altLang="zh-CN" b="1" dirty="0">
                  <a:solidFill>
                    <a:srgbClr val="000000"/>
                  </a:solidFill>
                  <a:latin typeface="Times New Roman" charset="0"/>
                </a:rPr>
                <a:t>00000001</a:t>
              </a:r>
            </a:p>
            <a:p>
              <a:pPr algn="ctr" defTabSz="342900">
                <a:buClr>
                  <a:srgbClr val="000000"/>
                </a:buClr>
                <a:buSzPct val="100000"/>
                <a:tabLst>
                  <a:tab pos="0" algn="l"/>
                  <a:tab pos="342900" algn="l"/>
                  <a:tab pos="685800" algn="l"/>
                  <a:tab pos="1028700" algn="l"/>
                  <a:tab pos="1371600" algn="l"/>
                  <a:tab pos="1714500" algn="l"/>
                  <a:tab pos="2057400" algn="l"/>
                  <a:tab pos="2400300" algn="l"/>
                  <a:tab pos="2743200" algn="l"/>
                  <a:tab pos="3086100" algn="l"/>
                  <a:tab pos="3429000" algn="l"/>
                  <a:tab pos="3771900" algn="l"/>
                  <a:tab pos="4114800" algn="l"/>
                  <a:tab pos="4457700" algn="l"/>
                  <a:tab pos="4800600" algn="l"/>
                  <a:tab pos="5143500" algn="l"/>
                  <a:tab pos="5486400" algn="l"/>
                  <a:tab pos="5829300" algn="l"/>
                  <a:tab pos="6172200" algn="l"/>
                  <a:tab pos="6515100" algn="l"/>
                  <a:tab pos="6858000" algn="l"/>
                </a:tabLst>
              </a:pPr>
              <a:r>
                <a:rPr lang="en-US" altLang="zh-CN" b="1" dirty="0">
                  <a:solidFill>
                    <a:srgbClr val="000000"/>
                  </a:solidFill>
                  <a:latin typeface="Times New Roman" charset="0"/>
                </a:rPr>
                <a:t>00000000</a:t>
              </a:r>
            </a:p>
          </p:txBody>
        </p:sp>
        <p:sp>
          <p:nvSpPr>
            <p:cNvPr id="13320" name="Line 8"/>
            <p:cNvSpPr>
              <a:spLocks noChangeShapeType="1"/>
            </p:cNvSpPr>
            <p:nvPr/>
          </p:nvSpPr>
          <p:spPr bwMode="auto">
            <a:xfrm>
              <a:off x="431" y="2226"/>
              <a:ext cx="4896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汇编语言（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Assembly Language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）</a:t>
            </a:r>
            <a:endParaRPr 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72321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2343150" y="2171703"/>
            <a:ext cx="4319588" cy="83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en-US" altLang="zh-CN" sz="4950" b="1" dirty="0">
                <a:solidFill>
                  <a:srgbClr val="CC00CC"/>
                </a:solidFill>
                <a:latin typeface="微软雅黑"/>
                <a:ea typeface="微软雅黑"/>
                <a:cs typeface="微软雅黑"/>
              </a:rPr>
              <a:t>print</a:t>
            </a:r>
            <a:r>
              <a:rPr lang="en-US" altLang="zh-CN" sz="4950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(1+1)</a:t>
            </a:r>
          </a:p>
        </p:txBody>
      </p:sp>
      <p:sp>
        <p:nvSpPr>
          <p:cNvPr id="14341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高级语言（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High-level Language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）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9335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如：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Python 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语言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40096137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</a:t>
            </a:r>
            <a:r>
              <a:rPr lang="zh-CN" altLang="en-US" dirty="0"/>
              <a:t>：</a:t>
            </a:r>
            <a:r>
              <a:rPr lang="en-US" altLang="zh-CN" dirty="0"/>
              <a:t>Python</a:t>
            </a:r>
            <a:r>
              <a:rPr lang="zh-CN" altLang="en-US" dirty="0"/>
              <a:t>是解析型高级语言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编译型语言（</a:t>
            </a:r>
            <a:r>
              <a:rPr lang="en-US" altLang="zh-CN" sz="1800" dirty="0"/>
              <a:t>C/C++</a:t>
            </a:r>
            <a:r>
              <a:rPr lang="zh-CN" altLang="en-US" sz="1800" dirty="0"/>
              <a:t>等）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解释型语言（</a:t>
            </a:r>
            <a:r>
              <a:rPr lang="en-US" altLang="zh-CN" sz="1800" dirty="0"/>
              <a:t>BASIC</a:t>
            </a:r>
            <a:r>
              <a:rPr lang="zh-CN" altLang="en-US" sz="1800" dirty="0"/>
              <a:t>、</a:t>
            </a:r>
            <a:r>
              <a:rPr lang="en-US" altLang="zh-CN" sz="1800" dirty="0"/>
              <a:t>Python</a:t>
            </a:r>
            <a:r>
              <a:rPr lang="zh-CN" altLang="en-US" sz="1800" dirty="0"/>
              <a:t>等）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B79739-FF30-4362-B62B-D9486FA0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78" y="1318225"/>
            <a:ext cx="3850291" cy="12063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DDD863-E7EE-47B5-80EB-F08752D0E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78" y="3413227"/>
            <a:ext cx="3269385" cy="11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87693"/>
      </p:ext>
    </p:extLst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12540</TotalTime>
  <Words>3138</Words>
  <Application>Microsoft Macintosh PowerPoint</Application>
  <PresentationFormat>On-screen Show (16:9)</PresentationFormat>
  <Paragraphs>339</Paragraphs>
  <Slides>53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微软雅黑</vt:lpstr>
      <vt:lpstr>黑体</vt:lpstr>
      <vt:lpstr>宋体</vt:lpstr>
      <vt:lpstr>方正兰亭细黑_GBK</vt:lpstr>
      <vt:lpstr>方正超粗黑简体</vt:lpstr>
      <vt:lpstr>Arial</vt:lpstr>
      <vt:lpstr>Calibri</vt:lpstr>
      <vt:lpstr>Times New Roman</vt:lpstr>
      <vt:lpstr>Wingdings</vt:lpstr>
      <vt:lpstr>清风素材 https://12sc.taobao.com/</vt:lpstr>
      <vt:lpstr>PowerPoint Presentation</vt:lpstr>
      <vt:lpstr>PowerPoint Presentation</vt:lpstr>
      <vt:lpstr>什么是程序？</vt:lpstr>
      <vt:lpstr>什么是计算机？</vt:lpstr>
      <vt:lpstr>计算机的基本组成</vt:lpstr>
      <vt:lpstr>机器执行的程序（最初形式）</vt:lpstr>
      <vt:lpstr>汇编语言（Assembly Language）</vt:lpstr>
      <vt:lpstr>高级语言（High-level Language）</vt:lpstr>
      <vt:lpstr>Recap：Python是解析型高级语言</vt:lpstr>
      <vt:lpstr>PowerPoint Presentation</vt:lpstr>
      <vt:lpstr>你的第一个Python程序：”Hello World”</vt:lpstr>
      <vt:lpstr>更多Python的例子</vt:lpstr>
      <vt:lpstr>温度转换程序实例：问题描述</vt:lpstr>
      <vt:lpstr>温度转换程序实例：问题分析</vt:lpstr>
      <vt:lpstr>温度转换程序实例：编写程序</vt:lpstr>
      <vt:lpstr>温度转换程序实例：程序运行</vt:lpstr>
      <vt:lpstr>温度转换程序实例：程序运行</vt:lpstr>
      <vt:lpstr>温度转换程序实例：程序运行</vt:lpstr>
      <vt:lpstr>温度转换程序实例：程序运行</vt:lpstr>
      <vt:lpstr>程序元素分析：程序的格式框架</vt:lpstr>
      <vt:lpstr>程序元素分析：程序的格式框架</vt:lpstr>
      <vt:lpstr>程序元素分析：命名</vt:lpstr>
      <vt:lpstr>程序元素分析：保留字</vt:lpstr>
      <vt:lpstr>程序元素分析：字符串</vt:lpstr>
      <vt:lpstr>程序元素分析：赋值语句</vt:lpstr>
      <vt:lpstr>程序元素分析：同步赋值</vt:lpstr>
      <vt:lpstr>程序元素分析： input()函数</vt:lpstr>
      <vt:lpstr>程序元素分析： eval()函数</vt:lpstr>
      <vt:lpstr>程序元素分析：输出函数print()</vt:lpstr>
      <vt:lpstr>程序元素分析：流程控制语句</vt:lpstr>
      <vt:lpstr>Python画图程序实例：问题描述</vt:lpstr>
      <vt:lpstr>示例程序：在Jupiter Notebook中运行</vt:lpstr>
      <vt:lpstr>示例程序：在PyCharm中运行</vt:lpstr>
      <vt:lpstr>Python画图程序解析：库引用</vt:lpstr>
      <vt:lpstr>Python画图程序解析：构建画板</vt:lpstr>
      <vt:lpstr>Python画图程序解析：画笔控制</vt:lpstr>
      <vt:lpstr>Python画图程序解析：画笔运动</vt:lpstr>
      <vt:lpstr>Python画图程序解析：方向控制</vt:lpstr>
      <vt:lpstr>Python画图程序解析：循环语句与Range()函数</vt:lpstr>
      <vt:lpstr>代码执行过程分析：在PyCharm中设置断点</vt:lpstr>
      <vt:lpstr>在Debug Config窗口中设置Script Path</vt:lpstr>
      <vt:lpstr>代码执行过程分析：画笔初始状态</vt:lpstr>
      <vt:lpstr>代码执行过程分析：执行第一次循环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最后：关于IDE</vt:lpstr>
      <vt:lpstr>课后练习</vt:lpstr>
      <vt:lpstr>谢谢！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Zhao Xin</cp:lastModifiedBy>
  <cp:revision>259</cp:revision>
  <dcterms:created xsi:type="dcterms:W3CDTF">2015-01-23T04:02:45Z</dcterms:created>
  <dcterms:modified xsi:type="dcterms:W3CDTF">2021-03-03T02:50:32Z</dcterms:modified>
  <cp:category/>
  <cp:contentStatus>12sc.taobao.com</cp:contentStatus>
</cp:coreProperties>
</file>